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84" r:id="rId17"/>
    <p:sldId id="283" r:id="rId18"/>
    <p:sldId id="272" r:id="rId19"/>
    <p:sldId id="285" r:id="rId20"/>
    <p:sldId id="273" r:id="rId21"/>
    <p:sldId id="274" r:id="rId22"/>
    <p:sldId id="275" r:id="rId23"/>
    <p:sldId id="276" r:id="rId24"/>
    <p:sldId id="277" r:id="rId25"/>
    <p:sldId id="278" r:id="rId26"/>
    <p:sldId id="279" r:id="rId27"/>
    <p:sldId id="280" r:id="rId28"/>
    <p:sldId id="281" r:id="rId29"/>
    <p:sldId id="286"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95901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0916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5031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86281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697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5314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6621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9333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5365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063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49674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8486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5/17/2020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2338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65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48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4132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9302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5/17/2020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96759000"/>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6" r:id="rId12"/>
    <p:sldLayoutId id="2147483671" r:id="rId13"/>
    <p:sldLayoutId id="2147483672" r:id="rId14"/>
    <p:sldLayoutId id="2147483673" r:id="rId15"/>
    <p:sldLayoutId id="2147483674" r:id="rId16"/>
    <p:sldLayoutId id="2147483675"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9.jp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8.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video" Target="../media/media13.mp4"/><Relationship Id="rId7" Type="http://schemas.openxmlformats.org/officeDocument/2006/relationships/image" Target="../media/image24.png"/><Relationship Id="rId2" Type="http://schemas.microsoft.com/office/2007/relationships/media" Target="../media/media13.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14.m4a"/><Relationship Id="rId4" Type="http://schemas.microsoft.com/office/2007/relationships/media" Target="../media/media14.m4a"/></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video" Target="../media/media15.mp4"/><Relationship Id="rId7" Type="http://schemas.openxmlformats.org/officeDocument/2006/relationships/image" Target="../media/image25.png"/><Relationship Id="rId2" Type="http://schemas.microsoft.com/office/2007/relationships/media" Target="../media/media15.mp4"/><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audio" Target="../media/media16.m4a"/><Relationship Id="rId4" Type="http://schemas.microsoft.com/office/2007/relationships/media" Target="../media/media16.m4a"/></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video" Target="../media/media17.mp4"/><Relationship Id="rId7" Type="http://schemas.openxmlformats.org/officeDocument/2006/relationships/image" Target="../media/image26.png"/><Relationship Id="rId2" Type="http://schemas.microsoft.com/office/2007/relationships/media" Target="../media/media17.mp4"/><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18.m4a"/><Relationship Id="rId4" Type="http://schemas.microsoft.com/office/2007/relationships/media" Target="../media/media18.m4a"/><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28.jp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8.pn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video" Target="../media/media21.mp4"/><Relationship Id="rId7" Type="http://schemas.openxmlformats.org/officeDocument/2006/relationships/image" Target="../media/image29.png"/><Relationship Id="rId2" Type="http://schemas.microsoft.com/office/2007/relationships/media" Target="../media/media21.mp4"/><Relationship Id="rId1" Type="http://schemas.openxmlformats.org/officeDocument/2006/relationships/tags" Target="../tags/tag5.xml"/><Relationship Id="rId6" Type="http://schemas.openxmlformats.org/officeDocument/2006/relationships/slideLayout" Target="../slideLayouts/slideLayout2.xml"/><Relationship Id="rId5" Type="http://schemas.openxmlformats.org/officeDocument/2006/relationships/audio" Target="../media/media22.m4a"/><Relationship Id="rId4" Type="http://schemas.microsoft.com/office/2007/relationships/media" Target="../media/media22.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8.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8.png"/><Relationship Id="rId5" Type="http://schemas.openxmlformats.org/officeDocument/2006/relationships/image" Target="../media/image31.jp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8.png"/><Relationship Id="rId5" Type="http://schemas.openxmlformats.org/officeDocument/2006/relationships/image" Target="../media/image32.jp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8.pn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8.png"/><Relationship Id="rId5" Type="http://schemas.openxmlformats.org/officeDocument/2006/relationships/image" Target="../media/image31.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8.png"/><Relationship Id="rId5" Type="http://schemas.openxmlformats.org/officeDocument/2006/relationships/image" Target="../media/image32.jp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8.png"/><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8.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5.jp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17B45-79D7-4B27-93B2-4640AADD122B}"/>
              </a:ext>
            </a:extLst>
          </p:cNvPr>
          <p:cNvSpPr>
            <a:spLocks noGrp="1"/>
          </p:cNvSpPr>
          <p:nvPr>
            <p:ph type="ctrTitle"/>
          </p:nvPr>
        </p:nvSpPr>
        <p:spPr>
          <a:xfrm>
            <a:off x="7947377" y="835383"/>
            <a:ext cx="3382832" cy="3499549"/>
          </a:xfrm>
        </p:spPr>
        <p:txBody>
          <a:bodyPr>
            <a:normAutofit/>
          </a:bodyPr>
          <a:lstStyle/>
          <a:p>
            <a:pPr algn="l"/>
            <a:r>
              <a:rPr lang="en-IN" sz="4200" dirty="0"/>
              <a:t>Cloth Folding Mechanism</a:t>
            </a:r>
          </a:p>
        </p:txBody>
      </p:sp>
      <p:sp>
        <p:nvSpPr>
          <p:cNvPr id="3" name="Subtitle 2">
            <a:extLst>
              <a:ext uri="{FF2B5EF4-FFF2-40B4-BE49-F238E27FC236}">
                <a16:creationId xmlns:a16="http://schemas.microsoft.com/office/drawing/2014/main" id="{E64F200B-9BA1-4A2D-9A82-D654988075FB}"/>
              </a:ext>
            </a:extLst>
          </p:cNvPr>
          <p:cNvSpPr>
            <a:spLocks noGrp="1"/>
          </p:cNvSpPr>
          <p:nvPr>
            <p:ph type="subTitle" idx="1"/>
          </p:nvPr>
        </p:nvSpPr>
        <p:spPr>
          <a:xfrm>
            <a:off x="7947380" y="4334933"/>
            <a:ext cx="3382831" cy="1185333"/>
          </a:xfrm>
        </p:spPr>
        <p:txBody>
          <a:bodyPr>
            <a:normAutofit fontScale="92500"/>
          </a:bodyPr>
          <a:lstStyle/>
          <a:p>
            <a:pPr algn="l"/>
            <a:r>
              <a:rPr lang="en-IN" dirty="0">
                <a:solidFill>
                  <a:srgbClr val="7DA9B1"/>
                </a:solidFill>
              </a:rPr>
              <a:t>Yug Kansara - 180103094</a:t>
            </a:r>
          </a:p>
          <a:p>
            <a:pPr algn="l"/>
            <a:r>
              <a:rPr lang="en-IN" dirty="0" err="1">
                <a:solidFill>
                  <a:srgbClr val="7DA9B1"/>
                </a:solidFill>
              </a:rPr>
              <a:t>V.Harshvardhan</a:t>
            </a:r>
            <a:r>
              <a:rPr lang="en-IN" dirty="0">
                <a:solidFill>
                  <a:srgbClr val="7DA9B1"/>
                </a:solidFill>
              </a:rPr>
              <a:t> -180103095</a:t>
            </a:r>
          </a:p>
        </p:txBody>
      </p:sp>
      <p:pic>
        <p:nvPicPr>
          <p:cNvPr id="4" name="Picture 3">
            <a:extLst>
              <a:ext uri="{FF2B5EF4-FFF2-40B4-BE49-F238E27FC236}">
                <a16:creationId xmlns:a16="http://schemas.microsoft.com/office/drawing/2014/main" id="{2C1A73F3-84DC-430F-8ED1-D2F55EE25DC1}"/>
              </a:ext>
            </a:extLst>
          </p:cNvPr>
          <p:cNvPicPr>
            <a:picLocks noChangeAspect="1"/>
          </p:cNvPicPr>
          <p:nvPr/>
        </p:nvPicPr>
        <p:blipFill rotWithShape="1">
          <a:blip r:embed="rId5"/>
          <a:srcRect r="26633" b="-1"/>
          <a:stretch/>
        </p:blipFill>
        <p:spPr>
          <a:xfrm>
            <a:off x="-1" y="10"/>
            <a:ext cx="7537704" cy="6857990"/>
          </a:xfrm>
          <a:prstGeom prst="rect">
            <a:avLst/>
          </a:prstGeom>
        </p:spPr>
      </p:pic>
      <p:pic>
        <p:nvPicPr>
          <p:cNvPr id="5" name="Slide 1">
            <a:hlinkClick r:id="" action="ppaction://media"/>
            <a:extLst>
              <a:ext uri="{FF2B5EF4-FFF2-40B4-BE49-F238E27FC236}">
                <a16:creationId xmlns:a16="http://schemas.microsoft.com/office/drawing/2014/main" id="{CD6FB53A-4A78-449A-96F3-A75DF18F6D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427" y="6265076"/>
            <a:ext cx="487363" cy="487363"/>
          </a:xfrm>
          <a:prstGeom prst="rect">
            <a:avLst/>
          </a:prstGeom>
        </p:spPr>
      </p:pic>
    </p:spTree>
    <p:extLst>
      <p:ext uri="{BB962C8B-B14F-4D97-AF65-F5344CB8AC3E}">
        <p14:creationId xmlns:p14="http://schemas.microsoft.com/office/powerpoint/2010/main" val="1279108306"/>
      </p:ext>
    </p:extLst>
  </p:cSld>
  <p:clrMapOvr>
    <a:masterClrMapping/>
  </p:clrMapOvr>
  <mc:AlternateContent xmlns:mc="http://schemas.openxmlformats.org/markup-compatibility/2006">
    <mc:Choice xmlns:p14="http://schemas.microsoft.com/office/powerpoint/2010/main" Requires="p14">
      <p:transition spd="slow" p14:dur="2000" advTm="13610"/>
    </mc:Choice>
    <mc:Fallback>
      <p:transition spd="slow" advTm="13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7" objId="5"/>
        <p14:stopEvt time="13027"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7D6D-8F70-40B2-A48A-E451F890AAB5}"/>
              </a:ext>
            </a:extLst>
          </p:cNvPr>
          <p:cNvSpPr>
            <a:spLocks noGrp="1"/>
          </p:cNvSpPr>
          <p:nvPr>
            <p:ph type="title"/>
          </p:nvPr>
        </p:nvSpPr>
        <p:spPr/>
        <p:txBody>
          <a:bodyPr/>
          <a:lstStyle/>
          <a:p>
            <a:r>
              <a:rPr lang="en-IN" dirty="0"/>
              <a:t>Machine Parts 2</a:t>
            </a:r>
          </a:p>
        </p:txBody>
      </p:sp>
      <p:pic>
        <p:nvPicPr>
          <p:cNvPr id="5" name="Content Placeholder 4">
            <a:extLst>
              <a:ext uri="{FF2B5EF4-FFF2-40B4-BE49-F238E27FC236}">
                <a16:creationId xmlns:a16="http://schemas.microsoft.com/office/drawing/2014/main" id="{7B08DDFE-897F-46DA-81A9-FC3DF2487F3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2519723"/>
            <a:ext cx="2166122" cy="2109348"/>
          </a:xfrm>
        </p:spPr>
      </p:pic>
      <p:pic>
        <p:nvPicPr>
          <p:cNvPr id="7" name="Picture 6">
            <a:extLst>
              <a:ext uri="{FF2B5EF4-FFF2-40B4-BE49-F238E27FC236}">
                <a16:creationId xmlns:a16="http://schemas.microsoft.com/office/drawing/2014/main" id="{87705C4B-CC61-4D0D-86D9-A363B0360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1343" y="2519723"/>
            <a:ext cx="3114913" cy="2109348"/>
          </a:xfrm>
          <a:prstGeom prst="rect">
            <a:avLst/>
          </a:prstGeom>
        </p:spPr>
      </p:pic>
      <p:pic>
        <p:nvPicPr>
          <p:cNvPr id="9" name="Picture 8">
            <a:extLst>
              <a:ext uri="{FF2B5EF4-FFF2-40B4-BE49-F238E27FC236}">
                <a16:creationId xmlns:a16="http://schemas.microsoft.com/office/drawing/2014/main" id="{263FA0A3-DC05-4DFF-829E-0D7A164AF4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5173" y="2670703"/>
            <a:ext cx="2567312" cy="1807387"/>
          </a:xfrm>
          <a:prstGeom prst="rect">
            <a:avLst/>
          </a:prstGeom>
        </p:spPr>
      </p:pic>
      <p:pic>
        <p:nvPicPr>
          <p:cNvPr id="11" name="Picture 10">
            <a:extLst>
              <a:ext uri="{FF2B5EF4-FFF2-40B4-BE49-F238E27FC236}">
                <a16:creationId xmlns:a16="http://schemas.microsoft.com/office/drawing/2014/main" id="{04BD939B-F61D-4DDA-B677-0B61BDB850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7741" y="2670702"/>
            <a:ext cx="2256306" cy="1807387"/>
          </a:xfrm>
          <a:prstGeom prst="rect">
            <a:avLst/>
          </a:prstGeom>
        </p:spPr>
      </p:pic>
      <p:sp>
        <p:nvSpPr>
          <p:cNvPr id="12" name="TextBox 11">
            <a:extLst>
              <a:ext uri="{FF2B5EF4-FFF2-40B4-BE49-F238E27FC236}">
                <a16:creationId xmlns:a16="http://schemas.microsoft.com/office/drawing/2014/main" id="{BBA0305A-A95B-497C-B24A-A1AE07F3BD10}"/>
              </a:ext>
            </a:extLst>
          </p:cNvPr>
          <p:cNvSpPr txBox="1"/>
          <p:nvPr/>
        </p:nvSpPr>
        <p:spPr>
          <a:xfrm>
            <a:off x="1415607" y="4793942"/>
            <a:ext cx="1162498" cy="369332"/>
          </a:xfrm>
          <a:prstGeom prst="rect">
            <a:avLst/>
          </a:prstGeom>
          <a:noFill/>
        </p:spPr>
        <p:txBody>
          <a:bodyPr wrap="none" rtlCol="0">
            <a:spAutoFit/>
          </a:bodyPr>
          <a:lstStyle/>
          <a:p>
            <a:r>
              <a:rPr lang="en-IN" dirty="0"/>
              <a:t>Belt Pulley</a:t>
            </a:r>
          </a:p>
        </p:txBody>
      </p:sp>
      <p:sp>
        <p:nvSpPr>
          <p:cNvPr id="13" name="TextBox 12">
            <a:extLst>
              <a:ext uri="{FF2B5EF4-FFF2-40B4-BE49-F238E27FC236}">
                <a16:creationId xmlns:a16="http://schemas.microsoft.com/office/drawing/2014/main" id="{0CC88B3E-9966-4C0F-BC46-A353A783FAAE}"/>
              </a:ext>
            </a:extLst>
          </p:cNvPr>
          <p:cNvSpPr txBox="1"/>
          <p:nvPr/>
        </p:nvSpPr>
        <p:spPr>
          <a:xfrm>
            <a:off x="4233983" y="4478090"/>
            <a:ext cx="1279517" cy="369332"/>
          </a:xfrm>
          <a:prstGeom prst="rect">
            <a:avLst/>
          </a:prstGeom>
          <a:noFill/>
        </p:spPr>
        <p:txBody>
          <a:bodyPr wrap="none" rtlCol="0">
            <a:spAutoFit/>
          </a:bodyPr>
          <a:lstStyle/>
          <a:p>
            <a:r>
              <a:rPr lang="en-IN" dirty="0"/>
              <a:t>Rubber Belt</a:t>
            </a:r>
          </a:p>
        </p:txBody>
      </p:sp>
      <p:sp>
        <p:nvSpPr>
          <p:cNvPr id="14" name="TextBox 13">
            <a:extLst>
              <a:ext uri="{FF2B5EF4-FFF2-40B4-BE49-F238E27FC236}">
                <a16:creationId xmlns:a16="http://schemas.microsoft.com/office/drawing/2014/main" id="{D4C26E3C-6386-4CBF-BA96-9D53B6ECCE97}"/>
              </a:ext>
            </a:extLst>
          </p:cNvPr>
          <p:cNvSpPr txBox="1"/>
          <p:nvPr/>
        </p:nvSpPr>
        <p:spPr>
          <a:xfrm>
            <a:off x="6847663" y="4478090"/>
            <a:ext cx="1117614" cy="369332"/>
          </a:xfrm>
          <a:prstGeom prst="rect">
            <a:avLst/>
          </a:prstGeom>
          <a:noFill/>
        </p:spPr>
        <p:txBody>
          <a:bodyPr wrap="none" rtlCol="0">
            <a:spAutoFit/>
          </a:bodyPr>
          <a:lstStyle/>
          <a:p>
            <a:r>
              <a:rPr lang="en-IN" dirty="0"/>
              <a:t>Spur Gear</a:t>
            </a:r>
          </a:p>
        </p:txBody>
      </p:sp>
      <p:sp>
        <p:nvSpPr>
          <p:cNvPr id="15" name="TextBox 14">
            <a:extLst>
              <a:ext uri="{FF2B5EF4-FFF2-40B4-BE49-F238E27FC236}">
                <a16:creationId xmlns:a16="http://schemas.microsoft.com/office/drawing/2014/main" id="{AF805D56-07B8-4E15-8868-8A8A6C4CC1ED}"/>
              </a:ext>
            </a:extLst>
          </p:cNvPr>
          <p:cNvSpPr txBox="1"/>
          <p:nvPr/>
        </p:nvSpPr>
        <p:spPr>
          <a:xfrm>
            <a:off x="9508484" y="4662756"/>
            <a:ext cx="1659942" cy="369332"/>
          </a:xfrm>
          <a:prstGeom prst="rect">
            <a:avLst/>
          </a:prstGeom>
          <a:noFill/>
        </p:spPr>
        <p:txBody>
          <a:bodyPr wrap="none" rtlCol="0">
            <a:spAutoFit/>
          </a:bodyPr>
          <a:lstStyle/>
          <a:p>
            <a:r>
              <a:rPr lang="en-IN" dirty="0"/>
              <a:t>Input Controller</a:t>
            </a:r>
          </a:p>
        </p:txBody>
      </p:sp>
      <p:pic>
        <p:nvPicPr>
          <p:cNvPr id="4" name="Slide 10">
            <a:hlinkClick r:id="" action="ppaction://media"/>
            <a:extLst>
              <a:ext uri="{FF2B5EF4-FFF2-40B4-BE49-F238E27FC236}">
                <a16:creationId xmlns:a16="http://schemas.microsoft.com/office/drawing/2014/main" id="{DB2B35CD-8118-480C-95D5-229D56AEBE4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4620" y="6176299"/>
            <a:ext cx="487363" cy="487363"/>
          </a:xfrm>
          <a:prstGeom prst="rect">
            <a:avLst/>
          </a:prstGeom>
        </p:spPr>
      </p:pic>
    </p:spTree>
    <p:extLst>
      <p:ext uri="{BB962C8B-B14F-4D97-AF65-F5344CB8AC3E}">
        <p14:creationId xmlns:p14="http://schemas.microsoft.com/office/powerpoint/2010/main" val="3332395529"/>
      </p:ext>
    </p:extLst>
  </p:cSld>
  <p:clrMapOvr>
    <a:masterClrMapping/>
  </p:clrMapOvr>
  <mc:AlternateContent xmlns:mc="http://schemas.openxmlformats.org/markup-compatibility/2006">
    <mc:Choice xmlns:p14="http://schemas.microsoft.com/office/powerpoint/2010/main" Requires="p14">
      <p:transition spd="slow" p14:dur="2000" advTm="15742"/>
    </mc:Choice>
    <mc:Fallback>
      <p:transition spd="slow" advTm="15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14740"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2228-CFE5-4D7A-A92E-8BBF4A4C9A2C}"/>
              </a:ext>
            </a:extLst>
          </p:cNvPr>
          <p:cNvSpPr>
            <a:spLocks noGrp="1"/>
          </p:cNvSpPr>
          <p:nvPr>
            <p:ph type="title"/>
          </p:nvPr>
        </p:nvSpPr>
        <p:spPr>
          <a:xfrm>
            <a:off x="919119" y="68062"/>
            <a:ext cx="10353762" cy="1257300"/>
          </a:xfrm>
        </p:spPr>
        <p:txBody>
          <a:bodyPr/>
          <a:lstStyle/>
          <a:p>
            <a:r>
              <a:rPr lang="en-IN" dirty="0"/>
              <a:t>Assembled Machine</a:t>
            </a:r>
          </a:p>
        </p:txBody>
      </p:sp>
      <p:pic>
        <p:nvPicPr>
          <p:cNvPr id="5" name="Content Placeholder 4">
            <a:extLst>
              <a:ext uri="{FF2B5EF4-FFF2-40B4-BE49-F238E27FC236}">
                <a16:creationId xmlns:a16="http://schemas.microsoft.com/office/drawing/2014/main" id="{6E9590D9-5421-4386-B3CC-A240F4E45D4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45220" y="1099587"/>
            <a:ext cx="5801560" cy="4372806"/>
          </a:xfrm>
        </p:spPr>
      </p:pic>
      <p:pic>
        <p:nvPicPr>
          <p:cNvPr id="9" name="Picture 8">
            <a:extLst>
              <a:ext uri="{FF2B5EF4-FFF2-40B4-BE49-F238E27FC236}">
                <a16:creationId xmlns:a16="http://schemas.microsoft.com/office/drawing/2014/main" id="{8745DFC9-7B71-4FBD-98E9-ABF0675B8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2755" y="1099586"/>
            <a:ext cx="2743200" cy="4372807"/>
          </a:xfrm>
          <a:prstGeom prst="rect">
            <a:avLst/>
          </a:prstGeom>
        </p:spPr>
      </p:pic>
      <p:pic>
        <p:nvPicPr>
          <p:cNvPr id="11" name="Picture 10">
            <a:extLst>
              <a:ext uri="{FF2B5EF4-FFF2-40B4-BE49-F238E27FC236}">
                <a16:creationId xmlns:a16="http://schemas.microsoft.com/office/drawing/2014/main" id="{A71C04E2-665E-4321-8BF2-8CB1F14942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451" y="5621737"/>
            <a:ext cx="4689173" cy="1168201"/>
          </a:xfrm>
          <a:prstGeom prst="rect">
            <a:avLst/>
          </a:prstGeom>
        </p:spPr>
      </p:pic>
      <p:pic>
        <p:nvPicPr>
          <p:cNvPr id="3" name="Slide 11">
            <a:hlinkClick r:id="" action="ppaction://media"/>
            <a:extLst>
              <a:ext uri="{FF2B5EF4-FFF2-40B4-BE49-F238E27FC236}">
                <a16:creationId xmlns:a16="http://schemas.microsoft.com/office/drawing/2014/main" id="{5A2BD64D-99FD-4B41-B4FD-9CF08DA578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220" y="6087523"/>
            <a:ext cx="487363" cy="487363"/>
          </a:xfrm>
          <a:prstGeom prst="rect">
            <a:avLst/>
          </a:prstGeom>
        </p:spPr>
      </p:pic>
    </p:spTree>
    <p:extLst>
      <p:ext uri="{BB962C8B-B14F-4D97-AF65-F5344CB8AC3E}">
        <p14:creationId xmlns:p14="http://schemas.microsoft.com/office/powerpoint/2010/main" val="890643758"/>
      </p:ext>
    </p:extLst>
  </p:cSld>
  <p:clrMapOvr>
    <a:masterClrMapping/>
  </p:clrMapOvr>
  <mc:AlternateContent xmlns:mc="http://schemas.openxmlformats.org/markup-compatibility/2006">
    <mc:Choice xmlns:p14="http://schemas.microsoft.com/office/powerpoint/2010/main" Requires="p14">
      <p:transition spd="slow" p14:dur="2000" advTm="7560"/>
    </mc:Choice>
    <mc:Fallback>
      <p:transition spd="slow" advTm="7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7196"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1CA7-8E6C-47DA-A8D6-D6BC8A058241}"/>
              </a:ext>
            </a:extLst>
          </p:cNvPr>
          <p:cNvSpPr>
            <a:spLocks noGrp="1"/>
          </p:cNvSpPr>
          <p:nvPr>
            <p:ph type="title"/>
          </p:nvPr>
        </p:nvSpPr>
        <p:spPr/>
        <p:txBody>
          <a:bodyPr/>
          <a:lstStyle/>
          <a:p>
            <a:r>
              <a:rPr lang="en-IN" dirty="0"/>
              <a:t>Assembled Machine</a:t>
            </a:r>
          </a:p>
        </p:txBody>
      </p:sp>
      <p:pic>
        <p:nvPicPr>
          <p:cNvPr id="5" name="Content Placeholder 4">
            <a:extLst>
              <a:ext uri="{FF2B5EF4-FFF2-40B4-BE49-F238E27FC236}">
                <a16:creationId xmlns:a16="http://schemas.microsoft.com/office/drawing/2014/main" id="{C967A0CD-7E2D-43C3-BD3E-2EBF7FDE931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15087" y="2076450"/>
            <a:ext cx="7552301" cy="3714750"/>
          </a:xfrm>
        </p:spPr>
      </p:pic>
      <p:pic>
        <p:nvPicPr>
          <p:cNvPr id="3" name="Slide 12">
            <a:hlinkClick r:id="" action="ppaction://media"/>
            <a:extLst>
              <a:ext uri="{FF2B5EF4-FFF2-40B4-BE49-F238E27FC236}">
                <a16:creationId xmlns:a16="http://schemas.microsoft.com/office/drawing/2014/main" id="{39EE53DC-34BD-4B54-A9A8-0708652492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3795" y="6248400"/>
            <a:ext cx="487363" cy="487363"/>
          </a:xfrm>
          <a:prstGeom prst="rect">
            <a:avLst/>
          </a:prstGeom>
        </p:spPr>
      </p:pic>
    </p:spTree>
    <p:extLst>
      <p:ext uri="{BB962C8B-B14F-4D97-AF65-F5344CB8AC3E}">
        <p14:creationId xmlns:p14="http://schemas.microsoft.com/office/powerpoint/2010/main" val="3558558168"/>
      </p:ext>
    </p:extLst>
  </p:cSld>
  <p:clrMapOvr>
    <a:masterClrMapping/>
  </p:clrMapOvr>
  <mc:AlternateContent xmlns:mc="http://schemas.openxmlformats.org/markup-compatibility/2006">
    <mc:Choice xmlns:p14="http://schemas.microsoft.com/office/powerpoint/2010/main" Requires="p14">
      <p:transition spd="slow" p14:dur="2000" advTm="7272"/>
    </mc:Choice>
    <mc:Fallback>
      <p:transition spd="slow" advTm="7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6833" objId="3"/>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86A5-6EB6-48F7-905E-A024B9427DB6}"/>
              </a:ext>
            </a:extLst>
          </p:cNvPr>
          <p:cNvSpPr>
            <a:spLocks noGrp="1"/>
          </p:cNvSpPr>
          <p:nvPr>
            <p:ph type="title"/>
          </p:nvPr>
        </p:nvSpPr>
        <p:spPr>
          <a:xfrm>
            <a:off x="919119" y="307759"/>
            <a:ext cx="10353762" cy="677662"/>
          </a:xfrm>
        </p:spPr>
        <p:txBody>
          <a:bodyPr/>
          <a:lstStyle/>
          <a:p>
            <a:r>
              <a:rPr lang="en-IN" dirty="0"/>
              <a:t>Model</a:t>
            </a:r>
          </a:p>
        </p:txBody>
      </p:sp>
      <p:pic>
        <p:nvPicPr>
          <p:cNvPr id="4" name="SOLIDWORKS Premium 2016 x64 Edition - [Assembly _] 2020-05-12 10-13-11">
            <a:hlinkClick r:id="" action="ppaction://media"/>
            <a:extLst>
              <a:ext uri="{FF2B5EF4-FFF2-40B4-BE49-F238E27FC236}">
                <a16:creationId xmlns:a16="http://schemas.microsoft.com/office/drawing/2014/main" id="{811D1562-6900-4522-930B-557D67D09108}"/>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1056443" y="1207363"/>
            <a:ext cx="10093909" cy="5548544"/>
          </a:xfrm>
        </p:spPr>
      </p:pic>
      <p:pic>
        <p:nvPicPr>
          <p:cNvPr id="3" name="Slide 13">
            <a:hlinkClick r:id="" action="ppaction://media"/>
            <a:extLst>
              <a:ext uri="{FF2B5EF4-FFF2-40B4-BE49-F238E27FC236}">
                <a16:creationId xmlns:a16="http://schemas.microsoft.com/office/drawing/2014/main" id="{D6423208-B2C7-4D83-AF58-E22EAACECC1A}"/>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431756" y="6217497"/>
            <a:ext cx="487363" cy="487363"/>
          </a:xfrm>
          <a:prstGeom prst="rect">
            <a:avLst/>
          </a:prstGeom>
        </p:spPr>
      </p:pic>
    </p:spTree>
    <p:custDataLst>
      <p:tags r:id="rId1"/>
    </p:custDataLst>
    <p:extLst>
      <p:ext uri="{BB962C8B-B14F-4D97-AF65-F5344CB8AC3E}">
        <p14:creationId xmlns:p14="http://schemas.microsoft.com/office/powerpoint/2010/main" val="199447216"/>
      </p:ext>
    </p:extLst>
  </p:cSld>
  <p:clrMapOvr>
    <a:masterClrMapping/>
  </p:clrMapOvr>
  <mc:AlternateContent xmlns:mc="http://schemas.openxmlformats.org/markup-compatibility/2006">
    <mc:Choice xmlns:p14="http://schemas.microsoft.com/office/powerpoint/2010/main" Requires="p14">
      <p:transition spd="slow" p14:dur="2000" advTm="20281"/>
    </mc:Choice>
    <mc:Fallback>
      <p:transition spd="slow" advTm="2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1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4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5515" objId="3"/>
        <p14:playEvt time="5843" objId="4"/>
        <p14:stopEvt time="19529" objId="4"/>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B565-0EDD-4AA9-B55D-A109B875FB8D}"/>
              </a:ext>
            </a:extLst>
          </p:cNvPr>
          <p:cNvSpPr>
            <a:spLocks noGrp="1"/>
          </p:cNvSpPr>
          <p:nvPr>
            <p:ph type="title"/>
          </p:nvPr>
        </p:nvSpPr>
        <p:spPr/>
        <p:txBody>
          <a:bodyPr/>
          <a:lstStyle/>
          <a:p>
            <a:r>
              <a:rPr lang="en-IN" dirty="0"/>
              <a:t>Kinematic Analysis 1</a:t>
            </a:r>
          </a:p>
        </p:txBody>
      </p:sp>
      <p:sp>
        <p:nvSpPr>
          <p:cNvPr id="3" name="Content Placeholder 2">
            <a:extLst>
              <a:ext uri="{FF2B5EF4-FFF2-40B4-BE49-F238E27FC236}">
                <a16:creationId xmlns:a16="http://schemas.microsoft.com/office/drawing/2014/main" id="{15EC66EB-183F-4A22-950C-3BEF1E87F7A9}"/>
              </a:ext>
            </a:extLst>
          </p:cNvPr>
          <p:cNvSpPr>
            <a:spLocks noGrp="1"/>
          </p:cNvSpPr>
          <p:nvPr>
            <p:ph idx="1"/>
          </p:nvPr>
        </p:nvSpPr>
        <p:spPr>
          <a:xfrm>
            <a:off x="913795" y="2076450"/>
            <a:ext cx="3054523" cy="3714749"/>
          </a:xfrm>
        </p:spPr>
        <p:txBody>
          <a:bodyPr>
            <a:normAutofit fontScale="92500" lnSpcReduction="10000"/>
          </a:bodyPr>
          <a:lstStyle/>
          <a:p>
            <a:pPr lvl="0"/>
            <a:r>
              <a:rPr lang="en-IN" dirty="0"/>
              <a:t>DOF- 2 (one for controller other for rear handle)</a:t>
            </a:r>
          </a:p>
          <a:p>
            <a:pPr lvl="0"/>
            <a:r>
              <a:rPr lang="en-IN" dirty="0"/>
              <a:t>Joints used : 3 revolute pairs (lower pairs)</a:t>
            </a:r>
          </a:p>
          <a:p>
            <a:pPr marL="36900" lvl="0" indent="0">
              <a:buNone/>
            </a:pPr>
            <a:r>
              <a:rPr lang="en-IN" dirty="0"/>
              <a:t>    2 Gears coupled</a:t>
            </a:r>
          </a:p>
          <a:p>
            <a:pPr lvl="0"/>
            <a:r>
              <a:rPr lang="en-IN" dirty="0"/>
              <a:t>Elements used : Door hinges, gears, 4 flat plates                                                        (various sizes)</a:t>
            </a:r>
          </a:p>
          <a:p>
            <a:endParaRPr lang="en-IN" dirty="0"/>
          </a:p>
        </p:txBody>
      </p:sp>
      <p:pic>
        <p:nvPicPr>
          <p:cNvPr id="5" name="SOLIDWORKS Premium 2016 x64 Edition - [Assembly _] 2020-05-16 11-13-11">
            <a:hlinkClick r:id="" action="ppaction://media"/>
            <a:extLst>
              <a:ext uri="{FF2B5EF4-FFF2-40B4-BE49-F238E27FC236}">
                <a16:creationId xmlns:a16="http://schemas.microsoft.com/office/drawing/2014/main" id="{4D7E7078-2631-4B9C-9DDB-7A3990646955}"/>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3861786" y="1722268"/>
            <a:ext cx="7918882" cy="4598633"/>
          </a:xfrm>
          <a:prstGeom prst="rect">
            <a:avLst/>
          </a:prstGeom>
        </p:spPr>
      </p:pic>
      <p:pic>
        <p:nvPicPr>
          <p:cNvPr id="4" name="Slide 14">
            <a:hlinkClick r:id="" action="ppaction://media"/>
            <a:extLst>
              <a:ext uri="{FF2B5EF4-FFF2-40B4-BE49-F238E27FC236}">
                <a16:creationId xmlns:a16="http://schemas.microsoft.com/office/drawing/2014/main" id="{529CD0CE-2AB6-4C41-BE6A-79C72A248C76}"/>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995439" y="6077219"/>
            <a:ext cx="487363" cy="487363"/>
          </a:xfrm>
          <a:prstGeom prst="rect">
            <a:avLst/>
          </a:prstGeom>
        </p:spPr>
      </p:pic>
    </p:spTree>
    <p:custDataLst>
      <p:tags r:id="rId1"/>
    </p:custDataLst>
    <p:extLst>
      <p:ext uri="{BB962C8B-B14F-4D97-AF65-F5344CB8AC3E}">
        <p14:creationId xmlns:p14="http://schemas.microsoft.com/office/powerpoint/2010/main" val="2388266153"/>
      </p:ext>
    </p:extLst>
  </p:cSld>
  <p:clrMapOvr>
    <a:masterClrMapping/>
  </p:clrMapOvr>
  <mc:AlternateContent xmlns:mc="http://schemas.openxmlformats.org/markup-compatibility/2006">
    <mc:Choice xmlns:p14="http://schemas.microsoft.com/office/powerpoint/2010/main" Requires="p14">
      <p:transition spd="slow" p14:dur="2000" advTm="33729"/>
    </mc:Choice>
    <mc:Fallback>
      <p:transition spd="slow" advTm="33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2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25919" objId="4"/>
        <p14:playEvt time="26294" objId="5"/>
        <p14:stopEvt time="33729" objId="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56A3-0999-4FB3-8FC8-5C9161D0ED68}"/>
              </a:ext>
            </a:extLst>
          </p:cNvPr>
          <p:cNvSpPr>
            <a:spLocks noGrp="1"/>
          </p:cNvSpPr>
          <p:nvPr>
            <p:ph type="title"/>
          </p:nvPr>
        </p:nvSpPr>
        <p:spPr/>
        <p:txBody>
          <a:bodyPr/>
          <a:lstStyle/>
          <a:p>
            <a:r>
              <a:rPr lang="en-IN" dirty="0"/>
              <a:t>Kinematic Analysis 2</a:t>
            </a:r>
          </a:p>
        </p:txBody>
      </p:sp>
      <p:pic>
        <p:nvPicPr>
          <p:cNvPr id="4" name="Content Placeholder 3">
            <a:extLst>
              <a:ext uri="{FF2B5EF4-FFF2-40B4-BE49-F238E27FC236}">
                <a16:creationId xmlns:a16="http://schemas.microsoft.com/office/drawing/2014/main" id="{C18125A7-A76F-45B2-8D37-AD08858DD9EC}"/>
              </a:ext>
            </a:extLst>
          </p:cNvPr>
          <p:cNvPicPr>
            <a:picLocks noGrp="1" noChangeAspect="1"/>
          </p:cNvPicPr>
          <p:nvPr>
            <p:ph idx="1"/>
          </p:nvPr>
        </p:nvPicPr>
        <p:blipFill>
          <a:blip r:embed="rId7"/>
          <a:stretch>
            <a:fillRect/>
          </a:stretch>
        </p:blipFill>
        <p:spPr>
          <a:xfrm>
            <a:off x="967526" y="1866899"/>
            <a:ext cx="3066619" cy="4125527"/>
          </a:xfrm>
          <a:prstGeom prst="rect">
            <a:avLst/>
          </a:prstGeom>
        </p:spPr>
      </p:pic>
      <p:pic>
        <p:nvPicPr>
          <p:cNvPr id="5" name="SOLIDWORKS Premium 2016 x64 Edition - [Assembly _] 2020-05-16 11-11-44">
            <a:hlinkClick r:id="" action="ppaction://media"/>
            <a:extLst>
              <a:ext uri="{FF2B5EF4-FFF2-40B4-BE49-F238E27FC236}">
                <a16:creationId xmlns:a16="http://schemas.microsoft.com/office/drawing/2014/main" id="{34C8187C-FB0D-48EE-8558-265225DC8C04}"/>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4034145" y="1866900"/>
            <a:ext cx="8007659" cy="4063383"/>
          </a:xfrm>
          <a:prstGeom prst="rect">
            <a:avLst/>
          </a:prstGeom>
        </p:spPr>
      </p:pic>
      <p:pic>
        <p:nvPicPr>
          <p:cNvPr id="3" name="Slide 15">
            <a:hlinkClick r:id="" action="ppaction://media"/>
            <a:extLst>
              <a:ext uri="{FF2B5EF4-FFF2-40B4-BE49-F238E27FC236}">
                <a16:creationId xmlns:a16="http://schemas.microsoft.com/office/drawing/2014/main" id="{4A5B4F38-5D55-4711-8B2C-42BBF52D49E6}"/>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967526" y="6078646"/>
            <a:ext cx="487363" cy="487363"/>
          </a:xfrm>
          <a:prstGeom prst="rect">
            <a:avLst/>
          </a:prstGeom>
        </p:spPr>
      </p:pic>
    </p:spTree>
    <p:custDataLst>
      <p:tags r:id="rId1"/>
    </p:custDataLst>
    <p:extLst>
      <p:ext uri="{BB962C8B-B14F-4D97-AF65-F5344CB8AC3E}">
        <p14:creationId xmlns:p14="http://schemas.microsoft.com/office/powerpoint/2010/main" val="2810545729"/>
      </p:ext>
    </p:extLst>
  </p:cSld>
  <p:clrMapOvr>
    <a:masterClrMapping/>
  </p:clrMapOvr>
  <mc:AlternateContent xmlns:mc="http://schemas.openxmlformats.org/markup-compatibility/2006">
    <mc:Choice xmlns:p14="http://schemas.microsoft.com/office/powerpoint/2010/main" Requires="p14">
      <p:transition spd="slow" p14:dur="2000" advTm="17920"/>
    </mc:Choice>
    <mc:Fallback>
      <p:transition spd="slow" advTm="17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0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2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11099" objId="3"/>
        <p14:playEvt time="11549" objId="5"/>
        <p14:stopEvt time="17920" objId="5"/>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2340-2FBD-4CB4-880C-4E692833CFD0}"/>
              </a:ext>
            </a:extLst>
          </p:cNvPr>
          <p:cNvSpPr>
            <a:spLocks noGrp="1"/>
          </p:cNvSpPr>
          <p:nvPr>
            <p:ph type="title"/>
          </p:nvPr>
        </p:nvSpPr>
        <p:spPr/>
        <p:txBody>
          <a:bodyPr/>
          <a:lstStyle/>
          <a:p>
            <a:r>
              <a:rPr lang="en-IN" dirty="0"/>
              <a:t>Kinematic Analysis 2 contd.</a:t>
            </a:r>
          </a:p>
        </p:txBody>
      </p:sp>
      <p:pic>
        <p:nvPicPr>
          <p:cNvPr id="5" name="Content Placeholder 4">
            <a:extLst>
              <a:ext uri="{FF2B5EF4-FFF2-40B4-BE49-F238E27FC236}">
                <a16:creationId xmlns:a16="http://schemas.microsoft.com/office/drawing/2014/main" id="{25FD2B4E-9CFB-40E5-9832-D5FD19743FE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195863" y="2014307"/>
            <a:ext cx="4922043" cy="3714750"/>
          </a:xfrm>
        </p:spPr>
      </p:pic>
      <p:sp>
        <p:nvSpPr>
          <p:cNvPr id="7" name="TextBox 6">
            <a:extLst>
              <a:ext uri="{FF2B5EF4-FFF2-40B4-BE49-F238E27FC236}">
                <a16:creationId xmlns:a16="http://schemas.microsoft.com/office/drawing/2014/main" id="{5F4F0F14-7F7D-4CE5-9D03-6F71A513D236}"/>
              </a:ext>
            </a:extLst>
          </p:cNvPr>
          <p:cNvSpPr txBox="1"/>
          <p:nvPr/>
        </p:nvSpPr>
        <p:spPr>
          <a:xfrm>
            <a:off x="9108489" y="4412202"/>
            <a:ext cx="310719" cy="369332"/>
          </a:xfrm>
          <a:prstGeom prst="rect">
            <a:avLst/>
          </a:prstGeom>
          <a:noFill/>
        </p:spPr>
        <p:txBody>
          <a:bodyPr wrap="square" rtlCol="0">
            <a:spAutoFit/>
          </a:bodyPr>
          <a:lstStyle/>
          <a:p>
            <a:r>
              <a:rPr lang="en-IN" dirty="0"/>
              <a:t>1</a:t>
            </a:r>
          </a:p>
        </p:txBody>
      </p:sp>
      <p:sp>
        <p:nvSpPr>
          <p:cNvPr id="8" name="TextBox 7">
            <a:extLst>
              <a:ext uri="{FF2B5EF4-FFF2-40B4-BE49-F238E27FC236}">
                <a16:creationId xmlns:a16="http://schemas.microsoft.com/office/drawing/2014/main" id="{936C32A1-B37B-4CF9-99A0-DA2000E16DC2}"/>
              </a:ext>
            </a:extLst>
          </p:cNvPr>
          <p:cNvSpPr txBox="1"/>
          <p:nvPr/>
        </p:nvSpPr>
        <p:spPr>
          <a:xfrm>
            <a:off x="8646850" y="3018408"/>
            <a:ext cx="310719" cy="646331"/>
          </a:xfrm>
          <a:prstGeom prst="rect">
            <a:avLst/>
          </a:prstGeom>
          <a:noFill/>
        </p:spPr>
        <p:txBody>
          <a:bodyPr wrap="square" rtlCol="0">
            <a:spAutoFit/>
          </a:bodyPr>
          <a:lstStyle/>
          <a:p>
            <a:r>
              <a:rPr lang="en-IN" dirty="0"/>
              <a:t>2</a:t>
            </a:r>
          </a:p>
          <a:p>
            <a:endParaRPr lang="en-IN" dirty="0"/>
          </a:p>
        </p:txBody>
      </p:sp>
      <p:sp>
        <p:nvSpPr>
          <p:cNvPr id="10" name="TextBox 9">
            <a:extLst>
              <a:ext uri="{FF2B5EF4-FFF2-40B4-BE49-F238E27FC236}">
                <a16:creationId xmlns:a16="http://schemas.microsoft.com/office/drawing/2014/main" id="{B9848710-06BA-461C-93EB-8842C72B89BC}"/>
              </a:ext>
            </a:extLst>
          </p:cNvPr>
          <p:cNvSpPr txBox="1"/>
          <p:nvPr/>
        </p:nvSpPr>
        <p:spPr>
          <a:xfrm>
            <a:off x="1216241" y="1866900"/>
            <a:ext cx="4057095" cy="3785652"/>
          </a:xfrm>
          <a:prstGeom prst="rect">
            <a:avLst/>
          </a:prstGeom>
          <a:noFill/>
        </p:spPr>
        <p:txBody>
          <a:bodyPr wrap="square" rtlCol="0">
            <a:spAutoFit/>
          </a:bodyPr>
          <a:lstStyle/>
          <a:p>
            <a:r>
              <a:rPr lang="en-IN" sz="2400" dirty="0"/>
              <a:t>Hand of operator is also part of link 2</a:t>
            </a:r>
          </a:p>
          <a:p>
            <a:endParaRPr lang="en-IN" sz="2400" dirty="0"/>
          </a:p>
          <a:p>
            <a:r>
              <a:rPr lang="en-IN" sz="2400" dirty="0"/>
              <a:t>DOF	= 3(2-1)-2(1)</a:t>
            </a:r>
          </a:p>
          <a:p>
            <a:r>
              <a:rPr lang="en-IN" sz="2400" dirty="0"/>
              <a:t>       	= 1</a:t>
            </a:r>
          </a:p>
          <a:p>
            <a:r>
              <a:rPr lang="en-IN" sz="2400" dirty="0"/>
              <a:t>Number of links are two because there in no relative motion between operator’s hand and the front flipper</a:t>
            </a:r>
          </a:p>
          <a:p>
            <a:endParaRPr lang="en-IN" sz="2400" dirty="0"/>
          </a:p>
        </p:txBody>
      </p:sp>
      <p:pic>
        <p:nvPicPr>
          <p:cNvPr id="3" name="Slide 16">
            <a:hlinkClick r:id="" action="ppaction://media"/>
            <a:extLst>
              <a:ext uri="{FF2B5EF4-FFF2-40B4-BE49-F238E27FC236}">
                <a16:creationId xmlns:a16="http://schemas.microsoft.com/office/drawing/2014/main" id="{28AD1838-9AE6-4DC8-A15A-7AF4C800489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16241" y="6004718"/>
            <a:ext cx="487363" cy="487363"/>
          </a:xfrm>
          <a:prstGeom prst="rect">
            <a:avLst/>
          </a:prstGeom>
        </p:spPr>
      </p:pic>
    </p:spTree>
    <p:custDataLst>
      <p:tags r:id="rId1"/>
    </p:custDataLst>
    <p:extLst>
      <p:ext uri="{BB962C8B-B14F-4D97-AF65-F5344CB8AC3E}">
        <p14:creationId xmlns:p14="http://schemas.microsoft.com/office/powerpoint/2010/main" val="4070751134"/>
      </p:ext>
    </p:extLst>
  </p:cSld>
  <p:clrMapOvr>
    <a:masterClrMapping/>
  </p:clrMapOvr>
  <mc:AlternateContent xmlns:mc="http://schemas.openxmlformats.org/markup-compatibility/2006">
    <mc:Choice xmlns:p14="http://schemas.microsoft.com/office/powerpoint/2010/main" Requires="p14">
      <p:transition spd="slow" p14:dur="2000" advTm="24587"/>
    </mc:Choice>
    <mc:Fallback>
      <p:transition spd="slow" advTm="24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4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10" grpId="0"/>
    </p:bldLst>
  </p:timing>
  <p:extLst>
    <p:ext uri="{E180D4A7-C9FB-4DFB-919C-405C955672EB}">
      <p14:showEvtLst xmlns:p14="http://schemas.microsoft.com/office/powerpoint/2010/main">
        <p14:playEvt time="0" objId="3"/>
        <p14:stopEvt time="22234" objId="3"/>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1120-8CFF-4C15-9A7C-2759EFC341C1}"/>
              </a:ext>
            </a:extLst>
          </p:cNvPr>
          <p:cNvSpPr>
            <a:spLocks noGrp="1"/>
          </p:cNvSpPr>
          <p:nvPr>
            <p:ph type="title"/>
          </p:nvPr>
        </p:nvSpPr>
        <p:spPr/>
        <p:txBody>
          <a:bodyPr/>
          <a:lstStyle/>
          <a:p>
            <a:r>
              <a:rPr lang="en-IN" dirty="0"/>
              <a:t>Spur Gear Properties</a:t>
            </a:r>
          </a:p>
        </p:txBody>
      </p:sp>
      <p:pic>
        <p:nvPicPr>
          <p:cNvPr id="5" name="Content Placeholder 4">
            <a:extLst>
              <a:ext uri="{FF2B5EF4-FFF2-40B4-BE49-F238E27FC236}">
                <a16:creationId xmlns:a16="http://schemas.microsoft.com/office/drawing/2014/main" id="{2ABA4F10-7FAE-47A5-890D-D938CE6C9F7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30446" y="1866899"/>
            <a:ext cx="4562843" cy="3655011"/>
          </a:xfrm>
        </p:spPr>
      </p:pic>
      <p:sp>
        <p:nvSpPr>
          <p:cNvPr id="7" name="TextBox 6">
            <a:extLst>
              <a:ext uri="{FF2B5EF4-FFF2-40B4-BE49-F238E27FC236}">
                <a16:creationId xmlns:a16="http://schemas.microsoft.com/office/drawing/2014/main" id="{C5905081-323E-451E-B559-38BD9E592E9E}"/>
              </a:ext>
            </a:extLst>
          </p:cNvPr>
          <p:cNvSpPr txBox="1"/>
          <p:nvPr/>
        </p:nvSpPr>
        <p:spPr>
          <a:xfrm>
            <a:off x="7013359" y="2781299"/>
            <a:ext cx="4003829" cy="2092881"/>
          </a:xfrm>
          <a:prstGeom prst="rect">
            <a:avLst/>
          </a:prstGeom>
          <a:noFill/>
        </p:spPr>
        <p:txBody>
          <a:bodyPr wrap="square" rtlCol="0">
            <a:spAutoFit/>
          </a:bodyPr>
          <a:lstStyle/>
          <a:p>
            <a:pPr lvl="0"/>
            <a:r>
              <a:rPr lang="en-IN" sz="2800" dirty="0"/>
              <a:t>Module - 1.125</a:t>
            </a:r>
          </a:p>
          <a:p>
            <a:pPr lvl="0"/>
            <a:r>
              <a:rPr lang="en-IN" sz="2800" dirty="0"/>
              <a:t>No of teeth – 36</a:t>
            </a:r>
          </a:p>
          <a:p>
            <a:pPr lvl="0"/>
            <a:r>
              <a:rPr lang="en-IN" sz="2800" dirty="0"/>
              <a:t>Pressure angle – 14.5</a:t>
            </a:r>
          </a:p>
          <a:p>
            <a:pPr lvl="0"/>
            <a:r>
              <a:rPr lang="en-IN" sz="2800" dirty="0"/>
              <a:t>Face width – 5 mm</a:t>
            </a:r>
          </a:p>
          <a:p>
            <a:endParaRPr lang="en-IN" dirty="0"/>
          </a:p>
        </p:txBody>
      </p:sp>
      <p:pic>
        <p:nvPicPr>
          <p:cNvPr id="3" name="Slide 17">
            <a:hlinkClick r:id="" action="ppaction://media"/>
            <a:extLst>
              <a:ext uri="{FF2B5EF4-FFF2-40B4-BE49-F238E27FC236}">
                <a16:creationId xmlns:a16="http://schemas.microsoft.com/office/drawing/2014/main" id="{5660CAB3-DC81-4EA3-9FBD-2E81887650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3795" y="6248400"/>
            <a:ext cx="487363" cy="487363"/>
          </a:xfrm>
          <a:prstGeom prst="rect">
            <a:avLst/>
          </a:prstGeom>
        </p:spPr>
      </p:pic>
    </p:spTree>
    <p:extLst>
      <p:ext uri="{BB962C8B-B14F-4D97-AF65-F5344CB8AC3E}">
        <p14:creationId xmlns:p14="http://schemas.microsoft.com/office/powerpoint/2010/main" val="2289712752"/>
      </p:ext>
    </p:extLst>
  </p:cSld>
  <p:clrMapOvr>
    <a:masterClrMapping/>
  </p:clrMapOvr>
  <mc:AlternateContent xmlns:mc="http://schemas.openxmlformats.org/markup-compatibility/2006">
    <mc:Choice xmlns:p14="http://schemas.microsoft.com/office/powerpoint/2010/main" Requires="p14">
      <p:transition spd="slow" p14:dur="2000" advTm="15182"/>
    </mc:Choice>
    <mc:Fallback>
      <p:transition spd="slow" advTm="15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14810" objId="3"/>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AFFD-A168-4C08-BDBB-7524DD48A493}"/>
              </a:ext>
            </a:extLst>
          </p:cNvPr>
          <p:cNvSpPr>
            <a:spLocks noGrp="1"/>
          </p:cNvSpPr>
          <p:nvPr>
            <p:ph type="title"/>
          </p:nvPr>
        </p:nvSpPr>
        <p:spPr/>
        <p:txBody>
          <a:bodyPr/>
          <a:lstStyle/>
          <a:p>
            <a:r>
              <a:rPr lang="en-IN" dirty="0"/>
              <a:t>Our Inspiration</a:t>
            </a:r>
          </a:p>
        </p:txBody>
      </p:sp>
      <p:pic>
        <p:nvPicPr>
          <p:cNvPr id="4" name="Folding_the_Perfect_T-Shirt(720p)">
            <a:hlinkClick r:id="" action="ppaction://media"/>
            <a:extLst>
              <a:ext uri="{FF2B5EF4-FFF2-40B4-BE49-F238E27FC236}">
                <a16:creationId xmlns:a16="http://schemas.microsoft.com/office/drawing/2014/main" id="{A47070C8-2BD7-4A09-9879-FFFD96504055}"/>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2095130" y="2076450"/>
            <a:ext cx="7989903" cy="4271084"/>
          </a:xfrm>
        </p:spPr>
      </p:pic>
      <p:pic>
        <p:nvPicPr>
          <p:cNvPr id="3" name="Slide 18">
            <a:hlinkClick r:id="" action="ppaction://media"/>
            <a:extLst>
              <a:ext uri="{FF2B5EF4-FFF2-40B4-BE49-F238E27FC236}">
                <a16:creationId xmlns:a16="http://schemas.microsoft.com/office/drawing/2014/main" id="{9E3EA317-F8E5-44C7-A9E8-D7A3AF1FE781}"/>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913795" y="6004718"/>
            <a:ext cx="487363" cy="487363"/>
          </a:xfrm>
          <a:prstGeom prst="rect">
            <a:avLst/>
          </a:prstGeom>
        </p:spPr>
      </p:pic>
    </p:spTree>
    <p:custDataLst>
      <p:tags r:id="rId1"/>
    </p:custDataLst>
    <p:extLst>
      <p:ext uri="{BB962C8B-B14F-4D97-AF65-F5344CB8AC3E}">
        <p14:creationId xmlns:p14="http://schemas.microsoft.com/office/powerpoint/2010/main" val="1491576585"/>
      </p:ext>
    </p:extLst>
  </p:cSld>
  <p:clrMapOvr>
    <a:masterClrMapping/>
  </p:clrMapOvr>
  <mc:AlternateContent xmlns:mc="http://schemas.openxmlformats.org/markup-compatibility/2006">
    <mc:Choice xmlns:p14="http://schemas.microsoft.com/office/powerpoint/2010/main" Requires="p14">
      <p:transition spd="slow" p14:dur="2000" advTm="18623"/>
    </mc:Choice>
    <mc:Fallback>
      <p:transition spd="slow" advTm="18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1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6393" objId="3"/>
        <p14:playEvt time="6765" objId="4"/>
        <p14:stopEvt time="17938" objId="4"/>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D3895-112B-4D14-8447-40DBDB20C3E3}"/>
              </a:ext>
            </a:extLst>
          </p:cNvPr>
          <p:cNvSpPr>
            <a:spLocks noGrp="1"/>
          </p:cNvSpPr>
          <p:nvPr>
            <p:ph type="title"/>
          </p:nvPr>
        </p:nvSpPr>
        <p:spPr/>
        <p:txBody>
          <a:bodyPr/>
          <a:lstStyle/>
          <a:p>
            <a:r>
              <a:rPr lang="en-IN" dirty="0"/>
              <a:t>Folding the </a:t>
            </a:r>
            <a:r>
              <a:rPr lang="en-IN" dirty="0" err="1"/>
              <a:t>Tshirt</a:t>
            </a:r>
            <a:endParaRPr lang="en-IN" dirty="0"/>
          </a:p>
        </p:txBody>
      </p:sp>
      <p:sp>
        <p:nvSpPr>
          <p:cNvPr id="10" name="Freeform: Shape 9">
            <a:extLst>
              <a:ext uri="{FF2B5EF4-FFF2-40B4-BE49-F238E27FC236}">
                <a16:creationId xmlns:a16="http://schemas.microsoft.com/office/drawing/2014/main" id="{F40C5FEA-2ED7-4B3A-9C08-7FE0DD830794}"/>
              </a:ext>
            </a:extLst>
          </p:cNvPr>
          <p:cNvSpPr/>
          <p:nvPr/>
        </p:nvSpPr>
        <p:spPr>
          <a:xfrm>
            <a:off x="4093894" y="1902291"/>
            <a:ext cx="4103344" cy="223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tx1"/>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dirty="0">
              <a:ln>
                <a:noFill/>
              </a:ln>
              <a:latin typeface="Noto Sans Regular" pitchFamily="34"/>
              <a:ea typeface="DejaVu Sans" pitchFamily="2"/>
              <a:cs typeface="DejaVu Sans" pitchFamily="2"/>
            </a:endParaRPr>
          </a:p>
        </p:txBody>
      </p:sp>
      <p:sp>
        <p:nvSpPr>
          <p:cNvPr id="11" name="Freeform: Shape 10">
            <a:extLst>
              <a:ext uri="{FF2B5EF4-FFF2-40B4-BE49-F238E27FC236}">
                <a16:creationId xmlns:a16="http://schemas.microsoft.com/office/drawing/2014/main" id="{170F9123-AB1E-4D6B-AFCF-67BF0F845BDE}"/>
              </a:ext>
            </a:extLst>
          </p:cNvPr>
          <p:cNvSpPr/>
          <p:nvPr/>
        </p:nvSpPr>
        <p:spPr>
          <a:xfrm>
            <a:off x="4093894" y="4169682"/>
            <a:ext cx="4103344" cy="223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tx1"/>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8" name="Freeform: Shape 7">
            <a:extLst>
              <a:ext uri="{FF2B5EF4-FFF2-40B4-BE49-F238E27FC236}">
                <a16:creationId xmlns:a16="http://schemas.microsoft.com/office/drawing/2014/main" id="{80C40CB1-A978-45D3-95E7-EB9590FDC2A5}"/>
              </a:ext>
            </a:extLst>
          </p:cNvPr>
          <p:cNvSpPr/>
          <p:nvPr/>
        </p:nvSpPr>
        <p:spPr>
          <a:xfrm>
            <a:off x="4093894" y="1866900"/>
            <a:ext cx="1316569" cy="45806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tx1"/>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dirty="0">
              <a:ln>
                <a:noFill/>
              </a:ln>
              <a:solidFill>
                <a:srgbClr val="1F1F1F"/>
              </a:solidFill>
              <a:latin typeface="Noto Sans Regular" pitchFamily="34"/>
              <a:ea typeface="DejaVu Sans" pitchFamily="2"/>
              <a:cs typeface="DejaVu Sans" pitchFamily="2"/>
            </a:endParaRPr>
          </a:p>
        </p:txBody>
      </p:sp>
      <p:sp>
        <p:nvSpPr>
          <p:cNvPr id="9" name="Freeform: Shape 8">
            <a:extLst>
              <a:ext uri="{FF2B5EF4-FFF2-40B4-BE49-F238E27FC236}">
                <a16:creationId xmlns:a16="http://schemas.microsoft.com/office/drawing/2014/main" id="{8A5DB5C9-CA01-471D-B08A-CA27F76E9969}"/>
              </a:ext>
            </a:extLst>
          </p:cNvPr>
          <p:cNvSpPr/>
          <p:nvPr/>
        </p:nvSpPr>
        <p:spPr>
          <a:xfrm>
            <a:off x="6880669" y="1866900"/>
            <a:ext cx="1316569" cy="45806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tx1"/>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solidFill>
                <a:srgbClr val="1F1F1F"/>
              </a:solidFill>
              <a:latin typeface="Noto Sans Regular" pitchFamily="34"/>
              <a:ea typeface="DejaVu Sans" pitchFamily="2"/>
              <a:cs typeface="DejaVu Sans" pitchFamily="2"/>
            </a:endParaRPr>
          </a:p>
        </p:txBody>
      </p:sp>
      <p:pic>
        <p:nvPicPr>
          <p:cNvPr id="7" name="Content Placeholder 6">
            <a:extLst>
              <a:ext uri="{FF2B5EF4-FFF2-40B4-BE49-F238E27FC236}">
                <a16:creationId xmlns:a16="http://schemas.microsoft.com/office/drawing/2014/main" id="{408E1DEF-8C2A-4D7B-B1C3-50288A15C3B8}"/>
              </a:ext>
            </a:extLst>
          </p:cNvPr>
          <p:cNvPicPr>
            <a:picLocks noGrp="1" noChangeAspect="1"/>
          </p:cNvPicPr>
          <p:nvPr>
            <p:ph idx="1"/>
          </p:nvPr>
        </p:nvPicPr>
        <p:blipFill>
          <a:blip r:embed="rId4">
            <a:lum/>
            <a:alphaModFix/>
          </a:blip>
          <a:srcRect/>
          <a:stretch>
            <a:fillRect/>
          </a:stretch>
        </p:blipFill>
        <p:spPr>
          <a:xfrm>
            <a:off x="4192703" y="2231471"/>
            <a:ext cx="3795946" cy="3714750"/>
          </a:xfrm>
          <a:prstGeom prst="rect">
            <a:avLst/>
          </a:prstGeom>
          <a:noFill/>
          <a:ln>
            <a:noFill/>
          </a:ln>
        </p:spPr>
      </p:pic>
      <p:pic>
        <p:nvPicPr>
          <p:cNvPr id="3" name="Slide 19">
            <a:hlinkClick r:id="" action="ppaction://media"/>
            <a:extLst>
              <a:ext uri="{FF2B5EF4-FFF2-40B4-BE49-F238E27FC236}">
                <a16:creationId xmlns:a16="http://schemas.microsoft.com/office/drawing/2014/main" id="{ACC6CB16-07ED-422C-BD2C-9D2DECD222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4014" y="6004718"/>
            <a:ext cx="487363" cy="487363"/>
          </a:xfrm>
          <a:prstGeom prst="rect">
            <a:avLst/>
          </a:prstGeom>
        </p:spPr>
      </p:pic>
    </p:spTree>
    <p:extLst>
      <p:ext uri="{BB962C8B-B14F-4D97-AF65-F5344CB8AC3E}">
        <p14:creationId xmlns:p14="http://schemas.microsoft.com/office/powerpoint/2010/main" val="1606180648"/>
      </p:ext>
    </p:extLst>
  </p:cSld>
  <p:clrMapOvr>
    <a:masterClrMapping/>
  </p:clrMapOvr>
  <mc:AlternateContent xmlns:mc="http://schemas.openxmlformats.org/markup-compatibility/2006">
    <mc:Choice xmlns:p14="http://schemas.microsoft.com/office/powerpoint/2010/main" Requires="p14">
      <p:transition spd="slow" p14:dur="2000" advTm="9350"/>
    </mc:Choice>
    <mc:Fallback>
      <p:transition spd="slow" advTm="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8978"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55EF-794B-444D-A8E0-3D702CDFC4D1}"/>
              </a:ext>
            </a:extLst>
          </p:cNvPr>
          <p:cNvSpPr>
            <a:spLocks noGrp="1"/>
          </p:cNvSpPr>
          <p:nvPr>
            <p:ph type="title"/>
          </p:nvPr>
        </p:nvSpPr>
        <p:spPr/>
        <p:txBody>
          <a:bodyPr/>
          <a:lstStyle/>
          <a:p>
            <a:r>
              <a:rPr lang="en-IN" dirty="0"/>
              <a:t>Why Machine for folding clothes?</a:t>
            </a:r>
          </a:p>
        </p:txBody>
      </p:sp>
      <p:sp>
        <p:nvSpPr>
          <p:cNvPr id="3" name="Content Placeholder 2">
            <a:extLst>
              <a:ext uri="{FF2B5EF4-FFF2-40B4-BE49-F238E27FC236}">
                <a16:creationId xmlns:a16="http://schemas.microsoft.com/office/drawing/2014/main" id="{59FC8E85-CA70-426E-BA77-35F3E0489053}"/>
              </a:ext>
            </a:extLst>
          </p:cNvPr>
          <p:cNvSpPr>
            <a:spLocks noGrp="1"/>
          </p:cNvSpPr>
          <p:nvPr>
            <p:ph idx="1"/>
          </p:nvPr>
        </p:nvSpPr>
        <p:spPr>
          <a:xfrm>
            <a:off x="919119" y="3448051"/>
            <a:ext cx="10353762" cy="1257301"/>
          </a:xfrm>
        </p:spPr>
        <p:txBody>
          <a:bodyPr>
            <a:normAutofit fontScale="92500" lnSpcReduction="20000"/>
          </a:bodyPr>
          <a:lstStyle/>
          <a:p>
            <a:pPr marL="36900" lvl="0" indent="0" algn="ctr">
              <a:buNone/>
            </a:pPr>
            <a:r>
              <a:rPr lang="en-IN" sz="2800" dirty="0"/>
              <a:t>Since clothes folding is always a tedious process for most people, it is a good idea to produce a machine that can reduce the work and time of folding clothes</a:t>
            </a:r>
          </a:p>
          <a:p>
            <a:endParaRPr lang="en-IN" dirty="0"/>
          </a:p>
        </p:txBody>
      </p:sp>
      <p:pic>
        <p:nvPicPr>
          <p:cNvPr id="4" name="Slide 2">
            <a:hlinkClick r:id="" action="ppaction://media"/>
            <a:extLst>
              <a:ext uri="{FF2B5EF4-FFF2-40B4-BE49-F238E27FC236}">
                <a16:creationId xmlns:a16="http://schemas.microsoft.com/office/drawing/2014/main" id="{86F6C545-737A-4475-8837-547D7137B6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4305" y="6370637"/>
            <a:ext cx="487363" cy="487363"/>
          </a:xfrm>
          <a:prstGeom prst="rect">
            <a:avLst/>
          </a:prstGeom>
        </p:spPr>
      </p:pic>
    </p:spTree>
    <p:extLst>
      <p:ext uri="{BB962C8B-B14F-4D97-AF65-F5344CB8AC3E}">
        <p14:creationId xmlns:p14="http://schemas.microsoft.com/office/powerpoint/2010/main" val="93220010"/>
      </p:ext>
    </p:extLst>
  </p:cSld>
  <p:clrMapOvr>
    <a:masterClrMapping/>
  </p:clrMapOvr>
  <mc:AlternateContent xmlns:mc="http://schemas.openxmlformats.org/markup-compatibility/2006">
    <mc:Choice xmlns:p14="http://schemas.microsoft.com/office/powerpoint/2010/main" Requires="p14">
      <p:transition spd="slow" p14:dur="2000" advTm="22657"/>
    </mc:Choice>
    <mc:Fallback>
      <p:transition spd="slow" advTm="22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21753"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0F75-5668-4B70-A229-86F074285529}"/>
              </a:ext>
            </a:extLst>
          </p:cNvPr>
          <p:cNvSpPr>
            <a:spLocks noGrp="1"/>
          </p:cNvSpPr>
          <p:nvPr>
            <p:ph type="title"/>
          </p:nvPr>
        </p:nvSpPr>
        <p:spPr>
          <a:xfrm>
            <a:off x="919119" y="314671"/>
            <a:ext cx="10353762" cy="1257300"/>
          </a:xfrm>
        </p:spPr>
        <p:txBody>
          <a:bodyPr/>
          <a:lstStyle/>
          <a:p>
            <a:r>
              <a:rPr lang="en-IN" dirty="0"/>
              <a:t>Folding the Horizontal Flippers(</a:t>
            </a:r>
            <a:r>
              <a:rPr lang="en-IN" dirty="0" err="1"/>
              <a:t>Tshirt</a:t>
            </a:r>
            <a:r>
              <a:rPr lang="en-IN" dirty="0"/>
              <a:t>)</a:t>
            </a:r>
          </a:p>
        </p:txBody>
      </p:sp>
      <p:pic>
        <p:nvPicPr>
          <p:cNvPr id="7" name="Picture 6">
            <a:extLst>
              <a:ext uri="{FF2B5EF4-FFF2-40B4-BE49-F238E27FC236}">
                <a16:creationId xmlns:a16="http://schemas.microsoft.com/office/drawing/2014/main" id="{A45B6706-9CC3-4E84-827F-63460B81C978}"/>
              </a:ext>
            </a:extLst>
          </p:cNvPr>
          <p:cNvPicPr>
            <a:picLocks noChangeAspect="1"/>
          </p:cNvPicPr>
          <p:nvPr/>
        </p:nvPicPr>
        <p:blipFill>
          <a:blip r:embed="rId4">
            <a:lum/>
            <a:alphaModFix/>
          </a:blip>
          <a:srcRect/>
          <a:stretch>
            <a:fillRect/>
          </a:stretch>
        </p:blipFill>
        <p:spPr>
          <a:xfrm>
            <a:off x="1541865" y="1715876"/>
            <a:ext cx="4972138" cy="4695090"/>
          </a:xfrm>
          <a:prstGeom prst="rect">
            <a:avLst/>
          </a:prstGeom>
          <a:noFill/>
          <a:ln>
            <a:noFill/>
          </a:ln>
        </p:spPr>
      </p:pic>
      <p:sp>
        <p:nvSpPr>
          <p:cNvPr id="8" name="Freeform: Shape 7">
            <a:extLst>
              <a:ext uri="{FF2B5EF4-FFF2-40B4-BE49-F238E27FC236}">
                <a16:creationId xmlns:a16="http://schemas.microsoft.com/office/drawing/2014/main" id="{1F5CB962-646D-40CD-A241-A93536C908D2}"/>
              </a:ext>
            </a:extLst>
          </p:cNvPr>
          <p:cNvSpPr/>
          <p:nvPr/>
        </p:nvSpPr>
        <p:spPr>
          <a:xfrm>
            <a:off x="1541866" y="1594830"/>
            <a:ext cx="1467422" cy="495884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1F1F1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solidFill>
                <a:srgbClr val="1F1F1F"/>
              </a:solidFill>
              <a:latin typeface="Noto Sans Regular" pitchFamily="34"/>
              <a:ea typeface="DejaVu Sans" pitchFamily="2"/>
              <a:cs typeface="DejaVu Sans" pitchFamily="2"/>
            </a:endParaRPr>
          </a:p>
        </p:txBody>
      </p:sp>
      <p:sp>
        <p:nvSpPr>
          <p:cNvPr id="9" name="Freeform: Shape 8">
            <a:extLst>
              <a:ext uri="{FF2B5EF4-FFF2-40B4-BE49-F238E27FC236}">
                <a16:creationId xmlns:a16="http://schemas.microsoft.com/office/drawing/2014/main" id="{8499E1E2-52E8-4883-9E8C-091A3B016592}"/>
              </a:ext>
            </a:extLst>
          </p:cNvPr>
          <p:cNvSpPr/>
          <p:nvPr/>
        </p:nvSpPr>
        <p:spPr>
          <a:xfrm>
            <a:off x="5162697" y="1594830"/>
            <a:ext cx="1351305" cy="495884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1F1F1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solidFill>
                <a:srgbClr val="1F1F1F"/>
              </a:solidFill>
              <a:latin typeface="Noto Sans Regular" pitchFamily="34"/>
              <a:ea typeface="DejaVu Sans" pitchFamily="2"/>
              <a:cs typeface="DejaVu Sans" pitchFamily="2"/>
            </a:endParaRPr>
          </a:p>
        </p:txBody>
      </p:sp>
      <p:sp>
        <p:nvSpPr>
          <p:cNvPr id="10" name="Freeform: Shape 9">
            <a:extLst>
              <a:ext uri="{FF2B5EF4-FFF2-40B4-BE49-F238E27FC236}">
                <a16:creationId xmlns:a16="http://schemas.microsoft.com/office/drawing/2014/main" id="{7A4EC1CD-E071-46EE-9ACB-5D473795F8EB}"/>
              </a:ext>
            </a:extLst>
          </p:cNvPr>
          <p:cNvSpPr/>
          <p:nvPr/>
        </p:nvSpPr>
        <p:spPr>
          <a:xfrm>
            <a:off x="2893170" y="1549111"/>
            <a:ext cx="2269528" cy="45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pic>
        <p:nvPicPr>
          <p:cNvPr id="12" name="Picture 11">
            <a:extLst>
              <a:ext uri="{FF2B5EF4-FFF2-40B4-BE49-F238E27FC236}">
                <a16:creationId xmlns:a16="http://schemas.microsoft.com/office/drawing/2014/main" id="{5B95BEDB-B9FB-41D9-A231-A35E98FB8D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6107" y="1594830"/>
            <a:ext cx="4489555" cy="4970872"/>
          </a:xfrm>
          <a:prstGeom prst="rect">
            <a:avLst/>
          </a:prstGeom>
        </p:spPr>
      </p:pic>
      <p:pic>
        <p:nvPicPr>
          <p:cNvPr id="3" name="Slide 20">
            <a:hlinkClick r:id="" action="ppaction://media"/>
            <a:extLst>
              <a:ext uri="{FF2B5EF4-FFF2-40B4-BE49-F238E27FC236}">
                <a16:creationId xmlns:a16="http://schemas.microsoft.com/office/drawing/2014/main" id="{6843DFEB-9BDD-4BA1-A105-74E95ABB67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433" y="5989869"/>
            <a:ext cx="487363" cy="487363"/>
          </a:xfrm>
          <a:prstGeom prst="rect">
            <a:avLst/>
          </a:prstGeom>
        </p:spPr>
      </p:pic>
    </p:spTree>
    <p:extLst>
      <p:ext uri="{BB962C8B-B14F-4D97-AF65-F5344CB8AC3E}">
        <p14:creationId xmlns:p14="http://schemas.microsoft.com/office/powerpoint/2010/main" val="3054340252"/>
      </p:ext>
    </p:extLst>
  </p:cSld>
  <p:clrMapOvr>
    <a:masterClrMapping/>
  </p:clrMapOvr>
  <mc:AlternateContent xmlns:mc="http://schemas.openxmlformats.org/markup-compatibility/2006">
    <mc:Choice xmlns:p14="http://schemas.microsoft.com/office/powerpoint/2010/main" Requires="p14">
      <p:transition spd="slow" p14:dur="2000" advTm="5416"/>
    </mc:Choice>
    <mc:Fallback>
      <p:transition spd="slow" advTm="5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4359" objId="3"/>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822A-3999-4576-AB99-282C530B592B}"/>
              </a:ext>
            </a:extLst>
          </p:cNvPr>
          <p:cNvSpPr>
            <a:spLocks noGrp="1"/>
          </p:cNvSpPr>
          <p:nvPr>
            <p:ph type="title"/>
          </p:nvPr>
        </p:nvSpPr>
        <p:spPr/>
        <p:txBody>
          <a:bodyPr/>
          <a:lstStyle/>
          <a:p>
            <a:r>
              <a:rPr lang="en-IN" dirty="0"/>
              <a:t>Folding the Vertical Flipper</a:t>
            </a:r>
          </a:p>
        </p:txBody>
      </p:sp>
      <p:pic>
        <p:nvPicPr>
          <p:cNvPr id="4" name="Picture 3">
            <a:extLst>
              <a:ext uri="{FF2B5EF4-FFF2-40B4-BE49-F238E27FC236}">
                <a16:creationId xmlns:a16="http://schemas.microsoft.com/office/drawing/2014/main" id="{0403ED52-B90F-4670-A1BD-E80C2BAC4924}"/>
              </a:ext>
            </a:extLst>
          </p:cNvPr>
          <p:cNvPicPr>
            <a:picLocks noChangeAspect="1"/>
          </p:cNvPicPr>
          <p:nvPr/>
        </p:nvPicPr>
        <p:blipFill>
          <a:blip r:embed="rId4">
            <a:lum/>
            <a:alphaModFix/>
          </a:blip>
          <a:srcRect/>
          <a:stretch>
            <a:fillRect/>
          </a:stretch>
        </p:blipFill>
        <p:spPr>
          <a:xfrm>
            <a:off x="1193113" y="1848240"/>
            <a:ext cx="4981320" cy="4703760"/>
          </a:xfrm>
          <a:prstGeom prst="rect">
            <a:avLst/>
          </a:prstGeom>
          <a:noFill/>
          <a:ln>
            <a:noFill/>
          </a:ln>
        </p:spPr>
      </p:pic>
      <p:sp>
        <p:nvSpPr>
          <p:cNvPr id="5" name="Freeform: Shape 4">
            <a:extLst>
              <a:ext uri="{FF2B5EF4-FFF2-40B4-BE49-F238E27FC236}">
                <a16:creationId xmlns:a16="http://schemas.microsoft.com/office/drawing/2014/main" id="{B5CF2A71-B57A-4BF2-BB5D-A93FD2A94D8D}"/>
              </a:ext>
            </a:extLst>
          </p:cNvPr>
          <p:cNvSpPr/>
          <p:nvPr/>
        </p:nvSpPr>
        <p:spPr>
          <a:xfrm>
            <a:off x="1427797" y="4320000"/>
            <a:ext cx="4896360" cy="223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1F1F1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6" name="Freeform: Shape 5">
            <a:extLst>
              <a:ext uri="{FF2B5EF4-FFF2-40B4-BE49-F238E27FC236}">
                <a16:creationId xmlns:a16="http://schemas.microsoft.com/office/drawing/2014/main" id="{8D072ECC-1C8B-4493-A9FD-D89DD14D84E6}"/>
              </a:ext>
            </a:extLst>
          </p:cNvPr>
          <p:cNvSpPr/>
          <p:nvPr/>
        </p:nvSpPr>
        <p:spPr>
          <a:xfrm>
            <a:off x="1207594" y="1584000"/>
            <a:ext cx="1399028" cy="496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tx1"/>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7" name="Freeform: Shape 6">
            <a:extLst>
              <a:ext uri="{FF2B5EF4-FFF2-40B4-BE49-F238E27FC236}">
                <a16:creationId xmlns:a16="http://schemas.microsoft.com/office/drawing/2014/main" id="{AF082106-6310-4333-84EA-62386B825F92}"/>
              </a:ext>
            </a:extLst>
          </p:cNvPr>
          <p:cNvSpPr/>
          <p:nvPr/>
        </p:nvSpPr>
        <p:spPr>
          <a:xfrm>
            <a:off x="4785063" y="1584000"/>
            <a:ext cx="1539093" cy="496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tx1"/>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8" name="Freeform: Shape 7">
            <a:extLst>
              <a:ext uri="{FF2B5EF4-FFF2-40B4-BE49-F238E27FC236}">
                <a16:creationId xmlns:a16="http://schemas.microsoft.com/office/drawing/2014/main" id="{4E8E164B-8114-4916-851B-632361F69A52}"/>
              </a:ext>
            </a:extLst>
          </p:cNvPr>
          <p:cNvSpPr/>
          <p:nvPr/>
        </p:nvSpPr>
        <p:spPr>
          <a:xfrm>
            <a:off x="3540960" y="1584000"/>
            <a:ext cx="2448360" cy="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pic>
        <p:nvPicPr>
          <p:cNvPr id="10" name="Picture 9">
            <a:extLst>
              <a:ext uri="{FF2B5EF4-FFF2-40B4-BE49-F238E27FC236}">
                <a16:creationId xmlns:a16="http://schemas.microsoft.com/office/drawing/2014/main" id="{6FBCF0DD-7FB4-4790-878E-0D8A93895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544360" y="1584000"/>
            <a:ext cx="5016996" cy="4968000"/>
          </a:xfrm>
          <a:prstGeom prst="rect">
            <a:avLst/>
          </a:prstGeom>
        </p:spPr>
      </p:pic>
      <p:pic>
        <p:nvPicPr>
          <p:cNvPr id="3" name="Slide 21">
            <a:hlinkClick r:id="" action="ppaction://media"/>
            <a:extLst>
              <a:ext uri="{FF2B5EF4-FFF2-40B4-BE49-F238E27FC236}">
                <a16:creationId xmlns:a16="http://schemas.microsoft.com/office/drawing/2014/main" id="{ED523DAF-518C-4988-93AF-0C4DF7F9C8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4828" y="6158544"/>
            <a:ext cx="487363" cy="487363"/>
          </a:xfrm>
          <a:prstGeom prst="rect">
            <a:avLst/>
          </a:prstGeom>
        </p:spPr>
      </p:pic>
    </p:spTree>
    <p:extLst>
      <p:ext uri="{BB962C8B-B14F-4D97-AF65-F5344CB8AC3E}">
        <p14:creationId xmlns:p14="http://schemas.microsoft.com/office/powerpoint/2010/main" val="4011822028"/>
      </p:ext>
    </p:extLst>
  </p:cSld>
  <p:clrMapOvr>
    <a:masterClrMapping/>
  </p:clrMapOvr>
  <mc:AlternateContent xmlns:mc="http://schemas.openxmlformats.org/markup-compatibility/2006">
    <mc:Choice xmlns:p14="http://schemas.microsoft.com/office/powerpoint/2010/main" Requires="p14">
      <p:transition spd="slow" p14:dur="2000" advTm="6714"/>
    </mc:Choice>
    <mc:Fallback>
      <p:transition spd="slow" advTm="6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6714" objId="3"/>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F0D6D3-8AE0-47E9-B858-00EF16D595FA}"/>
              </a:ext>
            </a:extLst>
          </p:cNvPr>
          <p:cNvSpPr/>
          <p:nvPr/>
        </p:nvSpPr>
        <p:spPr>
          <a:xfrm>
            <a:off x="2014995" y="1590070"/>
            <a:ext cx="2448360" cy="2736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FF3B211-47BD-45C5-AC4A-BA3115731A16}"/>
              </a:ext>
            </a:extLst>
          </p:cNvPr>
          <p:cNvSpPr>
            <a:spLocks noGrp="1"/>
          </p:cNvSpPr>
          <p:nvPr>
            <p:ph type="title"/>
          </p:nvPr>
        </p:nvSpPr>
        <p:spPr/>
        <p:txBody>
          <a:bodyPr/>
          <a:lstStyle/>
          <a:p>
            <a:r>
              <a:rPr lang="en-IN" dirty="0"/>
              <a:t>Folding Pants</a:t>
            </a:r>
          </a:p>
        </p:txBody>
      </p:sp>
      <p:sp>
        <p:nvSpPr>
          <p:cNvPr id="4" name="Freeform: Shape 3">
            <a:extLst>
              <a:ext uri="{FF2B5EF4-FFF2-40B4-BE49-F238E27FC236}">
                <a16:creationId xmlns:a16="http://schemas.microsoft.com/office/drawing/2014/main" id="{7BA1DA00-5FCF-4EB7-A34B-8F3F55BC8EA9}"/>
              </a:ext>
            </a:extLst>
          </p:cNvPr>
          <p:cNvSpPr/>
          <p:nvPr/>
        </p:nvSpPr>
        <p:spPr>
          <a:xfrm>
            <a:off x="790995" y="4320000"/>
            <a:ext cx="4896360" cy="223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5" name="Freeform: Shape 4">
            <a:extLst>
              <a:ext uri="{FF2B5EF4-FFF2-40B4-BE49-F238E27FC236}">
                <a16:creationId xmlns:a16="http://schemas.microsoft.com/office/drawing/2014/main" id="{7416B94A-5C99-4885-AFFF-4A10175B987C}"/>
              </a:ext>
            </a:extLst>
          </p:cNvPr>
          <p:cNvSpPr/>
          <p:nvPr/>
        </p:nvSpPr>
        <p:spPr>
          <a:xfrm>
            <a:off x="790995" y="1584000"/>
            <a:ext cx="1224000" cy="496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6" name="Freeform: Shape 5">
            <a:extLst>
              <a:ext uri="{FF2B5EF4-FFF2-40B4-BE49-F238E27FC236}">
                <a16:creationId xmlns:a16="http://schemas.microsoft.com/office/drawing/2014/main" id="{5ECC4C04-8E2C-4F4C-9AC8-9D0290ECF817}"/>
              </a:ext>
            </a:extLst>
          </p:cNvPr>
          <p:cNvSpPr/>
          <p:nvPr/>
        </p:nvSpPr>
        <p:spPr>
          <a:xfrm>
            <a:off x="4463355" y="1584000"/>
            <a:ext cx="1224000" cy="496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7" name="Freeform: Shape 6">
            <a:extLst>
              <a:ext uri="{FF2B5EF4-FFF2-40B4-BE49-F238E27FC236}">
                <a16:creationId xmlns:a16="http://schemas.microsoft.com/office/drawing/2014/main" id="{B3F52100-2EFC-4BF2-8B82-7FDF36E69306}"/>
              </a:ext>
            </a:extLst>
          </p:cNvPr>
          <p:cNvSpPr/>
          <p:nvPr/>
        </p:nvSpPr>
        <p:spPr>
          <a:xfrm>
            <a:off x="3541320" y="1584000"/>
            <a:ext cx="2448360" cy="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pic>
        <p:nvPicPr>
          <p:cNvPr id="12" name="Content Placeholder 11">
            <a:extLst>
              <a:ext uri="{FF2B5EF4-FFF2-40B4-BE49-F238E27FC236}">
                <a16:creationId xmlns:a16="http://schemas.microsoft.com/office/drawing/2014/main" id="{17155F18-89CD-4473-8401-C26C659BBEC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642385"/>
            <a:ext cx="2006840" cy="4851230"/>
          </a:xfrm>
        </p:spPr>
      </p:pic>
      <p:sp>
        <p:nvSpPr>
          <p:cNvPr id="14" name="TextBox 13">
            <a:extLst>
              <a:ext uri="{FF2B5EF4-FFF2-40B4-BE49-F238E27FC236}">
                <a16:creationId xmlns:a16="http://schemas.microsoft.com/office/drawing/2014/main" id="{F1E37DEF-1EDE-47E0-835C-C99F6B516B34}"/>
              </a:ext>
            </a:extLst>
          </p:cNvPr>
          <p:cNvSpPr txBox="1"/>
          <p:nvPr/>
        </p:nvSpPr>
        <p:spPr>
          <a:xfrm>
            <a:off x="7571934" y="3105834"/>
            <a:ext cx="2699530" cy="1384995"/>
          </a:xfrm>
          <a:prstGeom prst="rect">
            <a:avLst/>
          </a:prstGeom>
          <a:noFill/>
        </p:spPr>
        <p:txBody>
          <a:bodyPr wrap="square" rtlCol="0">
            <a:spAutoFit/>
          </a:bodyPr>
          <a:lstStyle/>
          <a:p>
            <a:r>
              <a:rPr lang="en-IN" sz="2800" dirty="0"/>
              <a:t>We can Fold two Pants at one time</a:t>
            </a:r>
          </a:p>
        </p:txBody>
      </p:sp>
      <p:pic>
        <p:nvPicPr>
          <p:cNvPr id="3" name="Slide 22">
            <a:hlinkClick r:id="" action="ppaction://media"/>
            <a:extLst>
              <a:ext uri="{FF2B5EF4-FFF2-40B4-BE49-F238E27FC236}">
                <a16:creationId xmlns:a16="http://schemas.microsoft.com/office/drawing/2014/main" id="{B9B6BE56-65AD-4526-89C5-2BE47AB932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7259" y="6308318"/>
            <a:ext cx="487363" cy="487363"/>
          </a:xfrm>
          <a:prstGeom prst="rect">
            <a:avLst/>
          </a:prstGeom>
        </p:spPr>
      </p:pic>
    </p:spTree>
    <p:extLst>
      <p:ext uri="{BB962C8B-B14F-4D97-AF65-F5344CB8AC3E}">
        <p14:creationId xmlns:p14="http://schemas.microsoft.com/office/powerpoint/2010/main" val="2935156203"/>
      </p:ext>
    </p:extLst>
  </p:cSld>
  <p:clrMapOvr>
    <a:masterClrMapping/>
  </p:clrMapOvr>
  <mc:AlternateContent xmlns:mc="http://schemas.openxmlformats.org/markup-compatibility/2006">
    <mc:Choice xmlns:p14="http://schemas.microsoft.com/office/powerpoint/2010/main" Requires="p14">
      <p:transition spd="slow" p14:dur="2000" advTm="10082"/>
    </mc:Choice>
    <mc:Fallback>
      <p:transition spd="slow" advTm="10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8732" objId="3"/>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82D3077-E30F-4236-B51C-FF9667AAE435}"/>
              </a:ext>
            </a:extLst>
          </p:cNvPr>
          <p:cNvSpPr/>
          <p:nvPr/>
        </p:nvSpPr>
        <p:spPr>
          <a:xfrm>
            <a:off x="362491" y="4408777"/>
            <a:ext cx="4896360" cy="223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10" name="Rectangle 9">
            <a:extLst>
              <a:ext uri="{FF2B5EF4-FFF2-40B4-BE49-F238E27FC236}">
                <a16:creationId xmlns:a16="http://schemas.microsoft.com/office/drawing/2014/main" id="{20F69868-4D19-46E2-9863-B6422B4217B7}"/>
              </a:ext>
            </a:extLst>
          </p:cNvPr>
          <p:cNvSpPr/>
          <p:nvPr/>
        </p:nvSpPr>
        <p:spPr>
          <a:xfrm>
            <a:off x="1927800" y="1672777"/>
            <a:ext cx="1937659" cy="27349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F5171B8-722E-43FE-9064-F87E16CE1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491" y="1676963"/>
            <a:ext cx="2755414" cy="4963814"/>
          </a:xfrm>
          <a:prstGeom prst="rect">
            <a:avLst/>
          </a:prstGeom>
        </p:spPr>
      </p:pic>
      <p:sp>
        <p:nvSpPr>
          <p:cNvPr id="2" name="Title 1">
            <a:extLst>
              <a:ext uri="{FF2B5EF4-FFF2-40B4-BE49-F238E27FC236}">
                <a16:creationId xmlns:a16="http://schemas.microsoft.com/office/drawing/2014/main" id="{F7A51049-CE04-4468-B273-05BCAC5F53C7}"/>
              </a:ext>
            </a:extLst>
          </p:cNvPr>
          <p:cNvSpPr>
            <a:spLocks noGrp="1"/>
          </p:cNvSpPr>
          <p:nvPr>
            <p:ph type="title"/>
          </p:nvPr>
        </p:nvSpPr>
        <p:spPr/>
        <p:txBody>
          <a:bodyPr/>
          <a:lstStyle/>
          <a:p>
            <a:r>
              <a:rPr lang="en-IN" dirty="0"/>
              <a:t>Folding the Horizontal Flippers</a:t>
            </a:r>
          </a:p>
        </p:txBody>
      </p:sp>
      <p:sp>
        <p:nvSpPr>
          <p:cNvPr id="5" name="Freeform: Shape 4">
            <a:extLst>
              <a:ext uri="{FF2B5EF4-FFF2-40B4-BE49-F238E27FC236}">
                <a16:creationId xmlns:a16="http://schemas.microsoft.com/office/drawing/2014/main" id="{49E55305-2813-4769-971B-710687644D9A}"/>
              </a:ext>
            </a:extLst>
          </p:cNvPr>
          <p:cNvSpPr/>
          <p:nvPr/>
        </p:nvSpPr>
        <p:spPr>
          <a:xfrm>
            <a:off x="354554" y="1672777"/>
            <a:ext cx="1565309" cy="496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1F1F1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dirty="0">
              <a:ln>
                <a:noFill/>
              </a:ln>
              <a:latin typeface="Noto Sans Regular" pitchFamily="34"/>
              <a:ea typeface="DejaVu Sans" pitchFamily="2"/>
              <a:cs typeface="DejaVu Sans" pitchFamily="2"/>
            </a:endParaRPr>
          </a:p>
        </p:txBody>
      </p:sp>
      <p:sp>
        <p:nvSpPr>
          <p:cNvPr id="6" name="Freeform: Shape 5">
            <a:extLst>
              <a:ext uri="{FF2B5EF4-FFF2-40B4-BE49-F238E27FC236}">
                <a16:creationId xmlns:a16="http://schemas.microsoft.com/office/drawing/2014/main" id="{A6F7E7BB-ADF0-4CEB-A09C-79645A94709F}"/>
              </a:ext>
            </a:extLst>
          </p:cNvPr>
          <p:cNvSpPr/>
          <p:nvPr/>
        </p:nvSpPr>
        <p:spPr>
          <a:xfrm>
            <a:off x="3865459" y="1672777"/>
            <a:ext cx="1385455" cy="496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1F1F1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7" name="Freeform: Shape 6">
            <a:extLst>
              <a:ext uri="{FF2B5EF4-FFF2-40B4-BE49-F238E27FC236}">
                <a16:creationId xmlns:a16="http://schemas.microsoft.com/office/drawing/2014/main" id="{84996584-2299-4158-886F-B7F9300BAD59}"/>
              </a:ext>
            </a:extLst>
          </p:cNvPr>
          <p:cNvSpPr/>
          <p:nvPr/>
        </p:nvSpPr>
        <p:spPr>
          <a:xfrm>
            <a:off x="3541320" y="1584000"/>
            <a:ext cx="2448360" cy="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pic>
        <p:nvPicPr>
          <p:cNvPr id="12" name="Picture 11">
            <a:extLst>
              <a:ext uri="{FF2B5EF4-FFF2-40B4-BE49-F238E27FC236}">
                <a16:creationId xmlns:a16="http://schemas.microsoft.com/office/drawing/2014/main" id="{76FA02F9-A064-4571-91A7-8B4516D46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864" y="1674117"/>
            <a:ext cx="5136125" cy="4966659"/>
          </a:xfrm>
          <a:prstGeom prst="rect">
            <a:avLst/>
          </a:prstGeom>
        </p:spPr>
      </p:pic>
      <p:pic>
        <p:nvPicPr>
          <p:cNvPr id="3" name="Slide 23">
            <a:hlinkClick r:id="" action="ppaction://media"/>
            <a:extLst>
              <a:ext uri="{FF2B5EF4-FFF2-40B4-BE49-F238E27FC236}">
                <a16:creationId xmlns:a16="http://schemas.microsoft.com/office/drawing/2014/main" id="{B5A204EA-7E7F-443D-8FB0-A76D5B0CFD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904" y="6273954"/>
            <a:ext cx="487363" cy="487363"/>
          </a:xfrm>
          <a:prstGeom prst="rect">
            <a:avLst/>
          </a:prstGeom>
        </p:spPr>
      </p:pic>
    </p:spTree>
    <p:extLst>
      <p:ext uri="{BB962C8B-B14F-4D97-AF65-F5344CB8AC3E}">
        <p14:creationId xmlns:p14="http://schemas.microsoft.com/office/powerpoint/2010/main" val="1572313533"/>
      </p:ext>
    </p:extLst>
  </p:cSld>
  <p:clrMapOvr>
    <a:masterClrMapping/>
  </p:clrMapOvr>
  <mc:AlternateContent xmlns:mc="http://schemas.openxmlformats.org/markup-compatibility/2006">
    <mc:Choice xmlns:p14="http://schemas.microsoft.com/office/powerpoint/2010/main" Requires="p14">
      <p:transition spd="slow" p14:dur="2000" advTm="8738"/>
    </mc:Choice>
    <mc:Fallback>
      <p:transition spd="slow" advTm="8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7779" objId="3"/>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E2DFB8-3F76-4D73-A0F9-4CD15E531278}"/>
              </a:ext>
            </a:extLst>
          </p:cNvPr>
          <p:cNvSpPr/>
          <p:nvPr/>
        </p:nvSpPr>
        <p:spPr>
          <a:xfrm>
            <a:off x="2477436" y="1866900"/>
            <a:ext cx="1659558" cy="27529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07FF67D-AE6E-46B4-94E4-8F860F1B6DEC}"/>
              </a:ext>
            </a:extLst>
          </p:cNvPr>
          <p:cNvSpPr>
            <a:spLocks noGrp="1"/>
          </p:cNvSpPr>
          <p:nvPr>
            <p:ph type="title"/>
          </p:nvPr>
        </p:nvSpPr>
        <p:spPr/>
        <p:txBody>
          <a:bodyPr/>
          <a:lstStyle/>
          <a:p>
            <a:r>
              <a:rPr lang="en-IN" dirty="0"/>
              <a:t>Folding The Vertical Flipper</a:t>
            </a:r>
          </a:p>
        </p:txBody>
      </p:sp>
      <p:sp>
        <p:nvSpPr>
          <p:cNvPr id="6" name="Freeform: Shape 5">
            <a:extLst>
              <a:ext uri="{FF2B5EF4-FFF2-40B4-BE49-F238E27FC236}">
                <a16:creationId xmlns:a16="http://schemas.microsoft.com/office/drawing/2014/main" id="{35D51B92-E097-42C0-BB02-38E66221EE02}"/>
              </a:ext>
            </a:extLst>
          </p:cNvPr>
          <p:cNvSpPr/>
          <p:nvPr/>
        </p:nvSpPr>
        <p:spPr>
          <a:xfrm>
            <a:off x="4136994" y="1849987"/>
            <a:ext cx="1567483" cy="496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7" name="Freeform: Shape 6">
            <a:extLst>
              <a:ext uri="{FF2B5EF4-FFF2-40B4-BE49-F238E27FC236}">
                <a16:creationId xmlns:a16="http://schemas.microsoft.com/office/drawing/2014/main" id="{A823107C-2B24-4BFA-85ED-A317F8FCD1B6}"/>
              </a:ext>
            </a:extLst>
          </p:cNvPr>
          <p:cNvSpPr/>
          <p:nvPr/>
        </p:nvSpPr>
        <p:spPr>
          <a:xfrm>
            <a:off x="2032117" y="1866900"/>
            <a:ext cx="2448360" cy="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pic>
        <p:nvPicPr>
          <p:cNvPr id="9" name="Content Placeholder 8">
            <a:extLst>
              <a:ext uri="{FF2B5EF4-FFF2-40B4-BE49-F238E27FC236}">
                <a16:creationId xmlns:a16="http://schemas.microsoft.com/office/drawing/2014/main" id="{6AB92C17-342B-46E7-9AE3-D27D68979BB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90755" y="1960836"/>
            <a:ext cx="2207523" cy="4897164"/>
          </a:xfrm>
        </p:spPr>
      </p:pic>
      <p:sp>
        <p:nvSpPr>
          <p:cNvPr id="4" name="Freeform: Shape 3">
            <a:extLst>
              <a:ext uri="{FF2B5EF4-FFF2-40B4-BE49-F238E27FC236}">
                <a16:creationId xmlns:a16="http://schemas.microsoft.com/office/drawing/2014/main" id="{7DD7E986-C248-49EF-8DF8-C8E8158CF235}"/>
              </a:ext>
            </a:extLst>
          </p:cNvPr>
          <p:cNvSpPr/>
          <p:nvPr/>
        </p:nvSpPr>
        <p:spPr>
          <a:xfrm>
            <a:off x="808117" y="4602900"/>
            <a:ext cx="4896360" cy="223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5" name="Freeform: Shape 4">
            <a:extLst>
              <a:ext uri="{FF2B5EF4-FFF2-40B4-BE49-F238E27FC236}">
                <a16:creationId xmlns:a16="http://schemas.microsoft.com/office/drawing/2014/main" id="{8302F10B-019B-4FC1-A82A-14D6BA6DB062}"/>
              </a:ext>
            </a:extLst>
          </p:cNvPr>
          <p:cNvSpPr/>
          <p:nvPr/>
        </p:nvSpPr>
        <p:spPr>
          <a:xfrm>
            <a:off x="790272" y="1849987"/>
            <a:ext cx="1669319" cy="496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pic>
        <p:nvPicPr>
          <p:cNvPr id="12" name="Picture 11">
            <a:extLst>
              <a:ext uri="{FF2B5EF4-FFF2-40B4-BE49-F238E27FC236}">
                <a16:creationId xmlns:a16="http://schemas.microsoft.com/office/drawing/2014/main" id="{EC8F9C49-F0BC-49DC-B18E-1AF8B7CB2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343193" y="1831704"/>
            <a:ext cx="5155900" cy="5010047"/>
          </a:xfrm>
          <a:prstGeom prst="rect">
            <a:avLst/>
          </a:prstGeom>
        </p:spPr>
      </p:pic>
      <p:sp>
        <p:nvSpPr>
          <p:cNvPr id="13" name="Rectangle 12">
            <a:extLst>
              <a:ext uri="{FF2B5EF4-FFF2-40B4-BE49-F238E27FC236}">
                <a16:creationId xmlns:a16="http://schemas.microsoft.com/office/drawing/2014/main" id="{C7263B87-1132-4326-8D39-5D0FD9A5BCF3}"/>
              </a:ext>
            </a:extLst>
          </p:cNvPr>
          <p:cNvSpPr/>
          <p:nvPr/>
        </p:nvSpPr>
        <p:spPr>
          <a:xfrm>
            <a:off x="2459591" y="4602900"/>
            <a:ext cx="1677403" cy="2255100"/>
          </a:xfrm>
          <a:prstGeom prst="rect">
            <a:avLst/>
          </a:prstGeom>
          <a:solidFill>
            <a:srgbClr val="1F1F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Slide 24">
            <a:hlinkClick r:id="" action="ppaction://media"/>
            <a:extLst>
              <a:ext uri="{FF2B5EF4-FFF2-40B4-BE49-F238E27FC236}">
                <a16:creationId xmlns:a16="http://schemas.microsoft.com/office/drawing/2014/main" id="{C4966087-C2BD-4163-B542-16331119F7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4107" y="6330624"/>
            <a:ext cx="487363" cy="487363"/>
          </a:xfrm>
          <a:prstGeom prst="rect">
            <a:avLst/>
          </a:prstGeom>
        </p:spPr>
      </p:pic>
    </p:spTree>
    <p:extLst>
      <p:ext uri="{BB962C8B-B14F-4D97-AF65-F5344CB8AC3E}">
        <p14:creationId xmlns:p14="http://schemas.microsoft.com/office/powerpoint/2010/main" val="1742480740"/>
      </p:ext>
    </p:extLst>
  </p:cSld>
  <p:clrMapOvr>
    <a:masterClrMapping/>
  </p:clrMapOvr>
  <mc:AlternateContent xmlns:mc="http://schemas.openxmlformats.org/markup-compatibility/2006">
    <mc:Choice xmlns:p14="http://schemas.microsoft.com/office/powerpoint/2010/main" Requires="p14">
      <p:transition spd="slow" p14:dur="2000" advTm="8487"/>
    </mc:Choice>
    <mc:Fallback>
      <p:transition spd="slow" advTm="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7952" objId="3"/>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D475-5D6E-4D38-87E6-4F6F37D6ADD6}"/>
              </a:ext>
            </a:extLst>
          </p:cNvPr>
          <p:cNvSpPr>
            <a:spLocks noGrp="1"/>
          </p:cNvSpPr>
          <p:nvPr>
            <p:ph type="title"/>
          </p:nvPr>
        </p:nvSpPr>
        <p:spPr/>
        <p:txBody>
          <a:bodyPr/>
          <a:lstStyle/>
          <a:p>
            <a:r>
              <a:rPr lang="en-IN" dirty="0"/>
              <a:t>Pros and Cons</a:t>
            </a:r>
          </a:p>
        </p:txBody>
      </p:sp>
      <p:sp>
        <p:nvSpPr>
          <p:cNvPr id="4" name="Text Placeholder 2">
            <a:extLst>
              <a:ext uri="{FF2B5EF4-FFF2-40B4-BE49-F238E27FC236}">
                <a16:creationId xmlns:a16="http://schemas.microsoft.com/office/drawing/2014/main" id="{6C11E88E-864A-43A0-ABFC-C873516BC21A}"/>
              </a:ext>
            </a:extLst>
          </p:cNvPr>
          <p:cNvSpPr txBox="1">
            <a:spLocks/>
          </p:cNvSpPr>
          <p:nvPr/>
        </p:nvSpPr>
        <p:spPr>
          <a:xfrm>
            <a:off x="1008069" y="1704792"/>
            <a:ext cx="3960000" cy="4680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IN" sz="3200" b="1" dirty="0"/>
              <a:t>Pros</a:t>
            </a:r>
            <a:endParaRPr lang="en-IN" b="1" dirty="0"/>
          </a:p>
          <a:p>
            <a:pPr marL="36900" indent="0">
              <a:buNone/>
            </a:pPr>
            <a:r>
              <a:rPr lang="en-IN" dirty="0"/>
              <a:t>- </a:t>
            </a:r>
            <a:r>
              <a:rPr lang="en-IN" sz="2800" dirty="0"/>
              <a:t>Simple and sleek design</a:t>
            </a:r>
          </a:p>
          <a:p>
            <a:pPr marL="36900" indent="0">
              <a:buNone/>
            </a:pPr>
            <a:r>
              <a:rPr lang="en-IN" sz="2800" dirty="0"/>
              <a:t>- Output cloth from      machine is thin and uniform</a:t>
            </a:r>
          </a:p>
          <a:p>
            <a:pPr marL="36900" indent="0">
              <a:buNone/>
            </a:pPr>
            <a:r>
              <a:rPr lang="en-IN" sz="2800" dirty="0"/>
              <a:t>-Can be used with variety of materials</a:t>
            </a:r>
          </a:p>
          <a:p>
            <a:pPr marL="36900" indent="0">
              <a:buNone/>
            </a:pPr>
            <a:r>
              <a:rPr lang="en-IN" sz="2800" dirty="0"/>
              <a:t>-Ideal for household use</a:t>
            </a:r>
          </a:p>
        </p:txBody>
      </p:sp>
      <p:sp>
        <p:nvSpPr>
          <p:cNvPr id="5" name="Rectangle 4">
            <a:extLst>
              <a:ext uri="{FF2B5EF4-FFF2-40B4-BE49-F238E27FC236}">
                <a16:creationId xmlns:a16="http://schemas.microsoft.com/office/drawing/2014/main" id="{B04D2FA0-561E-450B-8715-FD0B33CEF619}"/>
              </a:ext>
            </a:extLst>
          </p:cNvPr>
          <p:cNvSpPr/>
          <p:nvPr/>
        </p:nvSpPr>
        <p:spPr>
          <a:xfrm>
            <a:off x="5862221" y="1893812"/>
            <a:ext cx="6096000" cy="2585323"/>
          </a:xfrm>
          <a:prstGeom prst="rect">
            <a:avLst/>
          </a:prstGeom>
        </p:spPr>
        <p:txBody>
          <a:bodyPr>
            <a:spAutoFit/>
          </a:bodyPr>
          <a:lstStyle/>
          <a:p>
            <a:pPr lvl="0" algn="ctr"/>
            <a:r>
              <a:rPr lang="en-IN" sz="3200" b="1" dirty="0"/>
              <a:t>Cons</a:t>
            </a:r>
          </a:p>
          <a:p>
            <a:r>
              <a:rPr lang="en-IN" sz="2800" dirty="0"/>
              <a:t>-We have to fold sleeves ourselves</a:t>
            </a:r>
          </a:p>
          <a:p>
            <a:endParaRPr lang="en-IN" sz="2800" dirty="0"/>
          </a:p>
          <a:p>
            <a:r>
              <a:rPr lang="en-IN" sz="2800" dirty="0"/>
              <a:t>-We need to fold pants one more time(for ideal fold)</a:t>
            </a:r>
          </a:p>
          <a:p>
            <a:pPr lvl="0"/>
            <a:endParaRPr lang="en-IN" dirty="0"/>
          </a:p>
        </p:txBody>
      </p:sp>
      <p:pic>
        <p:nvPicPr>
          <p:cNvPr id="3" name="Slide 25">
            <a:hlinkClick r:id="" action="ppaction://media"/>
            <a:extLst>
              <a:ext uri="{FF2B5EF4-FFF2-40B4-BE49-F238E27FC236}">
                <a16:creationId xmlns:a16="http://schemas.microsoft.com/office/drawing/2014/main" id="{D8968BED-267B-4ED6-9677-15809DCA88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432" y="6223986"/>
            <a:ext cx="487363" cy="487363"/>
          </a:xfrm>
          <a:prstGeom prst="rect">
            <a:avLst/>
          </a:prstGeom>
        </p:spPr>
      </p:pic>
    </p:spTree>
    <p:extLst>
      <p:ext uri="{BB962C8B-B14F-4D97-AF65-F5344CB8AC3E}">
        <p14:creationId xmlns:p14="http://schemas.microsoft.com/office/powerpoint/2010/main" val="4092668214"/>
      </p:ext>
    </p:extLst>
  </p:cSld>
  <p:clrMapOvr>
    <a:masterClrMapping/>
  </p:clrMapOvr>
  <mc:AlternateContent xmlns:mc="http://schemas.openxmlformats.org/markup-compatibility/2006">
    <mc:Choice xmlns:p14="http://schemas.microsoft.com/office/powerpoint/2010/main" Requires="p14">
      <p:transition spd="slow" p14:dur="2000" advTm="38046"/>
    </mc:Choice>
    <mc:Fallback>
      <p:transition spd="slow" advTm="38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38046" objId="3"/>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C083-1103-4B7C-9ED7-0DDF21511D85}"/>
              </a:ext>
            </a:extLst>
          </p:cNvPr>
          <p:cNvSpPr>
            <a:spLocks noGrp="1"/>
          </p:cNvSpPr>
          <p:nvPr>
            <p:ph type="title"/>
          </p:nvPr>
        </p:nvSpPr>
        <p:spPr/>
        <p:txBody>
          <a:bodyPr/>
          <a:lstStyle/>
          <a:p>
            <a:r>
              <a:rPr lang="en-IN" dirty="0"/>
              <a:t>To make a real world model</a:t>
            </a:r>
          </a:p>
        </p:txBody>
      </p:sp>
      <p:sp>
        <p:nvSpPr>
          <p:cNvPr id="3" name="Content Placeholder 2">
            <a:extLst>
              <a:ext uri="{FF2B5EF4-FFF2-40B4-BE49-F238E27FC236}">
                <a16:creationId xmlns:a16="http://schemas.microsoft.com/office/drawing/2014/main" id="{ACD09BC9-0ACA-4A61-AA6B-F5FEE479115D}"/>
              </a:ext>
            </a:extLst>
          </p:cNvPr>
          <p:cNvSpPr>
            <a:spLocks noGrp="1"/>
          </p:cNvSpPr>
          <p:nvPr>
            <p:ph idx="1"/>
          </p:nvPr>
        </p:nvSpPr>
        <p:spPr>
          <a:xfrm>
            <a:off x="913795" y="2076450"/>
            <a:ext cx="10353762" cy="3862711"/>
          </a:xfrm>
        </p:spPr>
        <p:txBody>
          <a:bodyPr>
            <a:normAutofit/>
          </a:bodyPr>
          <a:lstStyle/>
          <a:p>
            <a:r>
              <a:rPr lang="en-IN" sz="2800" b="1" dirty="0"/>
              <a:t>Material: </a:t>
            </a:r>
            <a:r>
              <a:rPr lang="en-IN" sz="2800" dirty="0"/>
              <a:t>Plastic and Rubber(for belt)  to make machine light weight</a:t>
            </a:r>
          </a:p>
          <a:p>
            <a:pPr lvl="0"/>
            <a:r>
              <a:rPr lang="en-IN" sz="2800" b="1" dirty="0"/>
              <a:t>Features</a:t>
            </a:r>
            <a:r>
              <a:rPr lang="en-IN" sz="2800" dirty="0"/>
              <a:t> : We have tried to make machine as simple as possible. It is light weight, affordable and easy to use. Machine should be scaled accordingly to the purpose of use with one constraint that twice the width of side flaps should not exceed the width of main bed.</a:t>
            </a:r>
          </a:p>
        </p:txBody>
      </p:sp>
      <p:pic>
        <p:nvPicPr>
          <p:cNvPr id="5" name="Slide 26">
            <a:hlinkClick r:id="" action="ppaction://media"/>
            <a:extLst>
              <a:ext uri="{FF2B5EF4-FFF2-40B4-BE49-F238E27FC236}">
                <a16:creationId xmlns:a16="http://schemas.microsoft.com/office/drawing/2014/main" id="{FA446788-8DF3-412F-B837-40B08AAE8D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5944" y="6248400"/>
            <a:ext cx="487363" cy="487363"/>
          </a:xfrm>
          <a:prstGeom prst="rect">
            <a:avLst/>
          </a:prstGeom>
        </p:spPr>
      </p:pic>
    </p:spTree>
    <p:extLst>
      <p:ext uri="{BB962C8B-B14F-4D97-AF65-F5344CB8AC3E}">
        <p14:creationId xmlns:p14="http://schemas.microsoft.com/office/powerpoint/2010/main" val="517488238"/>
      </p:ext>
    </p:extLst>
  </p:cSld>
  <p:clrMapOvr>
    <a:masterClrMapping/>
  </p:clrMapOvr>
  <mc:AlternateContent xmlns:mc="http://schemas.openxmlformats.org/markup-compatibility/2006">
    <mc:Choice xmlns:p14="http://schemas.microsoft.com/office/powerpoint/2010/main" Requires="p14">
      <p:transition spd="slow" p14:dur="2000" advTm="21807"/>
    </mc:Choice>
    <mc:Fallback>
      <p:transition spd="slow" advTm="21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5"/>
        <p14:stopEvt time="19611" objId="5"/>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6761-3E4E-45DF-9136-644F31C8E73F}"/>
              </a:ext>
            </a:extLst>
          </p:cNvPr>
          <p:cNvSpPr>
            <a:spLocks noGrp="1"/>
          </p:cNvSpPr>
          <p:nvPr>
            <p:ph type="title"/>
          </p:nvPr>
        </p:nvSpPr>
        <p:spPr/>
        <p:txBody>
          <a:bodyPr/>
          <a:lstStyle/>
          <a:p>
            <a:r>
              <a:rPr lang="en-IN" dirty="0"/>
              <a:t>Also….</a:t>
            </a:r>
          </a:p>
        </p:txBody>
      </p:sp>
      <p:sp>
        <p:nvSpPr>
          <p:cNvPr id="3" name="Content Placeholder 2">
            <a:extLst>
              <a:ext uri="{FF2B5EF4-FFF2-40B4-BE49-F238E27FC236}">
                <a16:creationId xmlns:a16="http://schemas.microsoft.com/office/drawing/2014/main" id="{8E8BB20A-EFC7-4871-A9E6-B09E3494AAAC}"/>
              </a:ext>
            </a:extLst>
          </p:cNvPr>
          <p:cNvSpPr>
            <a:spLocks noGrp="1"/>
          </p:cNvSpPr>
          <p:nvPr>
            <p:ph idx="1"/>
          </p:nvPr>
        </p:nvSpPr>
        <p:spPr/>
        <p:txBody>
          <a:bodyPr>
            <a:normAutofit/>
          </a:bodyPr>
          <a:lstStyle/>
          <a:p>
            <a:r>
              <a:rPr lang="en-IN" sz="2800" dirty="0"/>
              <a:t>We can place the machine on Pressing Table to be more efficient., by pressing the cloth and then fold it.</a:t>
            </a:r>
          </a:p>
          <a:p>
            <a:endParaRPr lang="en-IN" sz="2800" dirty="0"/>
          </a:p>
        </p:txBody>
      </p:sp>
      <p:pic>
        <p:nvPicPr>
          <p:cNvPr id="5" name="Picture 4">
            <a:extLst>
              <a:ext uri="{FF2B5EF4-FFF2-40B4-BE49-F238E27FC236}">
                <a16:creationId xmlns:a16="http://schemas.microsoft.com/office/drawing/2014/main" id="{86C5403A-5B58-4078-A3DC-8A95412D9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9988" y="3111715"/>
            <a:ext cx="3381375" cy="3067050"/>
          </a:xfrm>
          <a:prstGeom prst="rect">
            <a:avLst/>
          </a:prstGeom>
        </p:spPr>
      </p:pic>
      <p:pic>
        <p:nvPicPr>
          <p:cNvPr id="6" name="Slide 27">
            <a:hlinkClick r:id="" action="ppaction://media"/>
            <a:extLst>
              <a:ext uri="{FF2B5EF4-FFF2-40B4-BE49-F238E27FC236}">
                <a16:creationId xmlns:a16="http://schemas.microsoft.com/office/drawing/2014/main" id="{363C42E5-BA28-4B54-82B8-1096FB5DF7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431" y="6163229"/>
            <a:ext cx="487363" cy="487363"/>
          </a:xfrm>
          <a:prstGeom prst="rect">
            <a:avLst/>
          </a:prstGeom>
        </p:spPr>
      </p:pic>
    </p:spTree>
    <p:extLst>
      <p:ext uri="{BB962C8B-B14F-4D97-AF65-F5344CB8AC3E}">
        <p14:creationId xmlns:p14="http://schemas.microsoft.com/office/powerpoint/2010/main" val="3323287556"/>
      </p:ext>
    </p:extLst>
  </p:cSld>
  <p:clrMapOvr>
    <a:masterClrMapping/>
  </p:clrMapOvr>
  <mc:AlternateContent xmlns:mc="http://schemas.openxmlformats.org/markup-compatibility/2006">
    <mc:Choice xmlns:p14="http://schemas.microsoft.com/office/powerpoint/2010/main" Requires="p14">
      <p:transition spd="slow" p14:dur="2000" advTm="13332"/>
    </mc:Choice>
    <mc:Fallback>
      <p:transition spd="slow" advTm="1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0" objId="6"/>
        <p14:stopEvt time="12187" objId="6"/>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B663-2D19-4260-993A-92E81E7CD21B}"/>
              </a:ext>
            </a:extLst>
          </p:cNvPr>
          <p:cNvSpPr>
            <a:spLocks noGrp="1"/>
          </p:cNvSpPr>
          <p:nvPr>
            <p:ph type="title"/>
          </p:nvPr>
        </p:nvSpPr>
        <p:spPr/>
        <p:txBody>
          <a:bodyPr/>
          <a:lstStyle/>
          <a:p>
            <a:r>
              <a:rPr lang="en-IN" dirty="0"/>
              <a:t>Note</a:t>
            </a:r>
          </a:p>
        </p:txBody>
      </p:sp>
      <p:sp>
        <p:nvSpPr>
          <p:cNvPr id="3" name="Content Placeholder 2">
            <a:extLst>
              <a:ext uri="{FF2B5EF4-FFF2-40B4-BE49-F238E27FC236}">
                <a16:creationId xmlns:a16="http://schemas.microsoft.com/office/drawing/2014/main" id="{4EA9D91C-1555-471B-BD9B-6AA05B633E0B}"/>
              </a:ext>
            </a:extLst>
          </p:cNvPr>
          <p:cNvSpPr>
            <a:spLocks noGrp="1"/>
          </p:cNvSpPr>
          <p:nvPr>
            <p:ph idx="1"/>
          </p:nvPr>
        </p:nvSpPr>
        <p:spPr/>
        <p:txBody>
          <a:bodyPr>
            <a:normAutofit lnSpcReduction="10000"/>
          </a:bodyPr>
          <a:lstStyle/>
          <a:p>
            <a:pPr lvl="0"/>
            <a:r>
              <a:rPr lang="en-IN" sz="2800" dirty="0"/>
              <a:t>We tried to condense the cloth even further by introducing another machine at the bed of the previous which performs similar task.</a:t>
            </a:r>
          </a:p>
          <a:p>
            <a:pPr lvl="0"/>
            <a:r>
              <a:rPr lang="en-IN" sz="2800" dirty="0"/>
              <a:t>It increased the complexity and we wanted to keep machine as simple as possible so that it remains easy to use.</a:t>
            </a:r>
          </a:p>
          <a:p>
            <a:pPr lvl="0"/>
            <a:r>
              <a:rPr lang="en-IN" sz="2800" dirty="0"/>
              <a:t>Also it was hard to give input to smaller machine, which might crash the machine if the input weren’t given delicately, so we considered to discard further condensation. </a:t>
            </a:r>
          </a:p>
          <a:p>
            <a:pPr marL="36900" indent="0">
              <a:buNone/>
            </a:pPr>
            <a:endParaRPr lang="en-IN" sz="2800" dirty="0"/>
          </a:p>
        </p:txBody>
      </p:sp>
      <p:pic>
        <p:nvPicPr>
          <p:cNvPr id="4" name="Slide 28">
            <a:hlinkClick r:id="" action="ppaction://media"/>
            <a:extLst>
              <a:ext uri="{FF2B5EF4-FFF2-40B4-BE49-F238E27FC236}">
                <a16:creationId xmlns:a16="http://schemas.microsoft.com/office/drawing/2014/main" id="{E5F169D9-18BC-4225-9BD3-386A2C7100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0433" y="6123034"/>
            <a:ext cx="487363" cy="487363"/>
          </a:xfrm>
          <a:prstGeom prst="rect">
            <a:avLst/>
          </a:prstGeom>
        </p:spPr>
      </p:pic>
    </p:spTree>
    <p:extLst>
      <p:ext uri="{BB962C8B-B14F-4D97-AF65-F5344CB8AC3E}">
        <p14:creationId xmlns:p14="http://schemas.microsoft.com/office/powerpoint/2010/main" val="1481385932"/>
      </p:ext>
    </p:extLst>
  </p:cSld>
  <p:clrMapOvr>
    <a:masterClrMapping/>
  </p:clrMapOvr>
  <mc:AlternateContent xmlns:mc="http://schemas.openxmlformats.org/markup-compatibility/2006">
    <mc:Choice xmlns:p14="http://schemas.microsoft.com/office/powerpoint/2010/main" Requires="p14">
      <p:transition spd="slow" p14:dur="2000" advTm="25441"/>
    </mc:Choice>
    <mc:Fallback>
      <p:transition spd="slow" advTm="25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24523" objId="4"/>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68C0C-2515-4C0D-82DD-B6F148D4787C}"/>
              </a:ext>
            </a:extLst>
          </p:cNvPr>
          <p:cNvSpPr>
            <a:spLocks noGrp="1"/>
          </p:cNvSpPr>
          <p:nvPr>
            <p:ph type="title"/>
          </p:nvPr>
        </p:nvSpPr>
        <p:spPr/>
        <p:txBody>
          <a:bodyPr/>
          <a:lstStyle/>
          <a:p>
            <a:r>
              <a:rPr lang="en-IN" dirty="0"/>
              <a:t>Concept Model of further Condensing</a:t>
            </a:r>
          </a:p>
        </p:txBody>
      </p:sp>
      <p:pic>
        <p:nvPicPr>
          <p:cNvPr id="4" name="Picture 3">
            <a:extLst>
              <a:ext uri="{FF2B5EF4-FFF2-40B4-BE49-F238E27FC236}">
                <a16:creationId xmlns:a16="http://schemas.microsoft.com/office/drawing/2014/main" id="{DD1B8E9A-5298-4AC8-B96E-5B8D05DBC7A0}"/>
              </a:ext>
            </a:extLst>
          </p:cNvPr>
          <p:cNvPicPr>
            <a:picLocks noChangeAspect="1"/>
          </p:cNvPicPr>
          <p:nvPr/>
        </p:nvPicPr>
        <p:blipFill>
          <a:blip r:embed="rId4">
            <a:lum/>
            <a:alphaModFix/>
          </a:blip>
          <a:srcRect/>
          <a:stretch>
            <a:fillRect/>
          </a:stretch>
        </p:blipFill>
        <p:spPr>
          <a:xfrm>
            <a:off x="1550586" y="1684591"/>
            <a:ext cx="9288000" cy="5040000"/>
          </a:xfrm>
          <a:prstGeom prst="rect">
            <a:avLst/>
          </a:prstGeom>
          <a:noFill/>
          <a:ln>
            <a:noFill/>
          </a:ln>
        </p:spPr>
      </p:pic>
      <p:pic>
        <p:nvPicPr>
          <p:cNvPr id="5" name="Picture 4">
            <a:extLst>
              <a:ext uri="{FF2B5EF4-FFF2-40B4-BE49-F238E27FC236}">
                <a16:creationId xmlns:a16="http://schemas.microsoft.com/office/drawing/2014/main" id="{8588D7B9-E803-457B-9B54-C002BFF239CE}"/>
              </a:ext>
            </a:extLst>
          </p:cNvPr>
          <p:cNvPicPr>
            <a:picLocks noChangeAspect="1"/>
          </p:cNvPicPr>
          <p:nvPr/>
        </p:nvPicPr>
        <p:blipFill>
          <a:blip r:embed="rId5">
            <a:lum/>
            <a:alphaModFix/>
          </a:blip>
          <a:srcRect/>
          <a:stretch>
            <a:fillRect/>
          </a:stretch>
        </p:blipFill>
        <p:spPr>
          <a:xfrm>
            <a:off x="5438586" y="3700591"/>
            <a:ext cx="2088000" cy="2304000"/>
          </a:xfrm>
          <a:prstGeom prst="rect">
            <a:avLst/>
          </a:prstGeom>
          <a:noFill/>
          <a:ln>
            <a:noFill/>
          </a:ln>
        </p:spPr>
      </p:pic>
      <p:pic>
        <p:nvPicPr>
          <p:cNvPr id="3" name="Slide 29">
            <a:hlinkClick r:id="" action="ppaction://media"/>
            <a:extLst>
              <a:ext uri="{FF2B5EF4-FFF2-40B4-BE49-F238E27FC236}">
                <a16:creationId xmlns:a16="http://schemas.microsoft.com/office/drawing/2014/main" id="{5978C8B8-83CC-4FD8-B7B9-BA1F9D047A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1146" y="6004718"/>
            <a:ext cx="487363" cy="487363"/>
          </a:xfrm>
          <a:prstGeom prst="rect">
            <a:avLst/>
          </a:prstGeom>
        </p:spPr>
      </p:pic>
    </p:spTree>
    <p:extLst>
      <p:ext uri="{BB962C8B-B14F-4D97-AF65-F5344CB8AC3E}">
        <p14:creationId xmlns:p14="http://schemas.microsoft.com/office/powerpoint/2010/main" val="3507616869"/>
      </p:ext>
    </p:extLst>
  </p:cSld>
  <p:clrMapOvr>
    <a:masterClrMapping/>
  </p:clrMapOvr>
  <mc:AlternateContent xmlns:mc="http://schemas.openxmlformats.org/markup-compatibility/2006">
    <mc:Choice xmlns:p14="http://schemas.microsoft.com/office/powerpoint/2010/main" Requires="p14">
      <p:transition spd="slow" p14:dur="2000" advTm="11645"/>
    </mc:Choice>
    <mc:Fallback>
      <p:transition spd="slow" advTm="11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10875"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C5A2-ABB3-468A-B6BD-B0C53EBB7ABB}"/>
              </a:ext>
            </a:extLst>
          </p:cNvPr>
          <p:cNvSpPr>
            <a:spLocks noGrp="1"/>
          </p:cNvSpPr>
          <p:nvPr>
            <p:ph type="title"/>
          </p:nvPr>
        </p:nvSpPr>
        <p:spPr/>
        <p:txBody>
          <a:bodyPr/>
          <a:lstStyle/>
          <a:p>
            <a:r>
              <a:rPr lang="en-IN" dirty="0"/>
              <a:t>What goes in :</a:t>
            </a:r>
          </a:p>
        </p:txBody>
      </p:sp>
      <p:sp>
        <p:nvSpPr>
          <p:cNvPr id="3" name="Content Placeholder 2">
            <a:extLst>
              <a:ext uri="{FF2B5EF4-FFF2-40B4-BE49-F238E27FC236}">
                <a16:creationId xmlns:a16="http://schemas.microsoft.com/office/drawing/2014/main" id="{C8953DDD-5C42-4053-AD1E-3E23F83B7D22}"/>
              </a:ext>
            </a:extLst>
          </p:cNvPr>
          <p:cNvSpPr>
            <a:spLocks noGrp="1"/>
          </p:cNvSpPr>
          <p:nvPr>
            <p:ph idx="1"/>
          </p:nvPr>
        </p:nvSpPr>
        <p:spPr>
          <a:xfrm>
            <a:off x="913795" y="3070363"/>
            <a:ext cx="10353762" cy="1257301"/>
          </a:xfrm>
        </p:spPr>
        <p:txBody>
          <a:bodyPr>
            <a:normAutofit fontScale="92500" lnSpcReduction="20000"/>
          </a:bodyPr>
          <a:lstStyle/>
          <a:p>
            <a:pPr marL="36900" lvl="0" indent="0" algn="ctr">
              <a:buNone/>
            </a:pPr>
            <a:r>
              <a:rPr lang="en-IN" sz="2800" dirty="0"/>
              <a:t>The Design process includes research in background information and relevant standards, needs specification, concept generation and selection, and ENGINEERING ANALYSIS</a:t>
            </a:r>
          </a:p>
          <a:p>
            <a:pPr marL="36900" indent="0">
              <a:buNone/>
            </a:pPr>
            <a:endParaRPr lang="en-IN" dirty="0"/>
          </a:p>
        </p:txBody>
      </p:sp>
      <p:pic>
        <p:nvPicPr>
          <p:cNvPr id="5" name="Slide 3">
            <a:hlinkClick r:id="" action="ppaction://media"/>
            <a:extLst>
              <a:ext uri="{FF2B5EF4-FFF2-40B4-BE49-F238E27FC236}">
                <a16:creationId xmlns:a16="http://schemas.microsoft.com/office/drawing/2014/main" id="{8DC184BA-E919-4F32-9327-A2DB811248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432" y="6149667"/>
            <a:ext cx="487363" cy="487363"/>
          </a:xfrm>
          <a:prstGeom prst="rect">
            <a:avLst/>
          </a:prstGeom>
        </p:spPr>
      </p:pic>
    </p:spTree>
    <p:extLst>
      <p:ext uri="{BB962C8B-B14F-4D97-AF65-F5344CB8AC3E}">
        <p14:creationId xmlns:p14="http://schemas.microsoft.com/office/powerpoint/2010/main" val="1319499504"/>
      </p:ext>
    </p:extLst>
  </p:cSld>
  <p:clrMapOvr>
    <a:masterClrMapping/>
  </p:clrMapOvr>
  <mc:AlternateContent xmlns:mc="http://schemas.openxmlformats.org/markup-compatibility/2006">
    <mc:Choice xmlns:p14="http://schemas.microsoft.com/office/powerpoint/2010/main" Requires="p14">
      <p:transition spd="slow" p14:dur="2000" advTm="21097"/>
    </mc:Choice>
    <mc:Fallback>
      <p:transition spd="slow" advTm="21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5"/>
        <p14:stopEvt time="20130" objId="5"/>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56AD-9071-42F4-B593-632BA202FDAC}"/>
              </a:ext>
            </a:extLst>
          </p:cNvPr>
          <p:cNvSpPr>
            <a:spLocks noGrp="1"/>
          </p:cNvSpPr>
          <p:nvPr>
            <p:ph type="title"/>
          </p:nvPr>
        </p:nvSpPr>
        <p:spPr>
          <a:xfrm>
            <a:off x="919119" y="2800350"/>
            <a:ext cx="10353762" cy="1257300"/>
          </a:xfrm>
        </p:spPr>
        <p:txBody>
          <a:bodyPr/>
          <a:lstStyle/>
          <a:p>
            <a:r>
              <a:rPr lang="en-IN" dirty="0"/>
              <a:t>Thank You….</a:t>
            </a:r>
          </a:p>
        </p:txBody>
      </p:sp>
      <p:pic>
        <p:nvPicPr>
          <p:cNvPr id="3" name="Slide 30">
            <a:hlinkClick r:id="" action="ppaction://media"/>
            <a:extLst>
              <a:ext uri="{FF2B5EF4-FFF2-40B4-BE49-F238E27FC236}">
                <a16:creationId xmlns:a16="http://schemas.microsoft.com/office/drawing/2014/main" id="{267AB87C-423A-43D8-A0E0-8CCCB7FA5B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1756" y="6282832"/>
            <a:ext cx="487363" cy="487363"/>
          </a:xfrm>
          <a:prstGeom prst="rect">
            <a:avLst/>
          </a:prstGeom>
        </p:spPr>
      </p:pic>
    </p:spTree>
    <p:extLst>
      <p:ext uri="{BB962C8B-B14F-4D97-AF65-F5344CB8AC3E}">
        <p14:creationId xmlns:p14="http://schemas.microsoft.com/office/powerpoint/2010/main" val="2576345414"/>
      </p:ext>
    </p:extLst>
  </p:cSld>
  <p:clrMapOvr>
    <a:masterClrMapping/>
  </p:clrMapOvr>
  <mc:AlternateContent xmlns:mc="http://schemas.openxmlformats.org/markup-compatibility/2006">
    <mc:Choice xmlns:p14="http://schemas.microsoft.com/office/powerpoint/2010/main" Requires="p14">
      <p:transition spd="slow" p14:dur="2000" advTm="9390"/>
    </mc:Choice>
    <mc:Fallback>
      <p:transition spd="slow" advTm="9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9390" objId="3"/>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9C88-CB24-40A2-B418-ED8BFA52AEE8}"/>
              </a:ext>
            </a:extLst>
          </p:cNvPr>
          <p:cNvSpPr>
            <a:spLocks noGrp="1"/>
          </p:cNvSpPr>
          <p:nvPr>
            <p:ph type="title"/>
          </p:nvPr>
        </p:nvSpPr>
        <p:spPr/>
        <p:txBody>
          <a:bodyPr/>
          <a:lstStyle/>
          <a:p>
            <a:r>
              <a:rPr lang="en-IN" dirty="0"/>
              <a:t>What can you fold:</a:t>
            </a:r>
          </a:p>
        </p:txBody>
      </p:sp>
      <p:sp>
        <p:nvSpPr>
          <p:cNvPr id="3" name="Content Placeholder 2">
            <a:extLst>
              <a:ext uri="{FF2B5EF4-FFF2-40B4-BE49-F238E27FC236}">
                <a16:creationId xmlns:a16="http://schemas.microsoft.com/office/drawing/2014/main" id="{87D8F528-1A4B-4944-A2DB-5E0687E7E014}"/>
              </a:ext>
            </a:extLst>
          </p:cNvPr>
          <p:cNvSpPr>
            <a:spLocks noGrp="1"/>
          </p:cNvSpPr>
          <p:nvPr>
            <p:ph idx="1"/>
          </p:nvPr>
        </p:nvSpPr>
        <p:spPr/>
        <p:txBody>
          <a:bodyPr/>
          <a:lstStyle/>
          <a:p>
            <a:pPr lvl="0"/>
            <a:r>
              <a:rPr lang="en-IN" sz="2800" dirty="0"/>
              <a:t>-  T Shirt</a:t>
            </a:r>
          </a:p>
          <a:p>
            <a:pPr lvl="0"/>
            <a:r>
              <a:rPr lang="en-IN" sz="2800" dirty="0"/>
              <a:t>-  Shirts</a:t>
            </a:r>
          </a:p>
          <a:p>
            <a:pPr lvl="0"/>
            <a:r>
              <a:rPr lang="en-IN" sz="2800" dirty="0"/>
              <a:t>-  Pants</a:t>
            </a:r>
          </a:p>
          <a:p>
            <a:pPr lvl="0"/>
            <a:r>
              <a:rPr lang="en-IN" sz="2800" dirty="0"/>
              <a:t>-  Any Rectangular or Square shaped cloth</a:t>
            </a:r>
          </a:p>
          <a:p>
            <a:endParaRPr lang="en-IN" dirty="0"/>
          </a:p>
        </p:txBody>
      </p:sp>
      <p:pic>
        <p:nvPicPr>
          <p:cNvPr id="4" name="Slide 4">
            <a:hlinkClick r:id="" action="ppaction://media"/>
            <a:extLst>
              <a:ext uri="{FF2B5EF4-FFF2-40B4-BE49-F238E27FC236}">
                <a16:creationId xmlns:a16="http://schemas.microsoft.com/office/drawing/2014/main" id="{5BBE7689-8B08-4CE6-AA4A-A54774A050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432" y="6248400"/>
            <a:ext cx="487363" cy="487363"/>
          </a:xfrm>
          <a:prstGeom prst="rect">
            <a:avLst/>
          </a:prstGeom>
        </p:spPr>
      </p:pic>
    </p:spTree>
    <p:extLst>
      <p:ext uri="{BB962C8B-B14F-4D97-AF65-F5344CB8AC3E}">
        <p14:creationId xmlns:p14="http://schemas.microsoft.com/office/powerpoint/2010/main" val="3198587652"/>
      </p:ext>
    </p:extLst>
  </p:cSld>
  <p:clrMapOvr>
    <a:masterClrMapping/>
  </p:clrMapOvr>
  <mc:AlternateContent xmlns:mc="http://schemas.openxmlformats.org/markup-compatibility/2006">
    <mc:Choice xmlns:p14="http://schemas.microsoft.com/office/powerpoint/2010/main" Requires="p14">
      <p:transition spd="slow" p14:dur="2000" advTm="15161"/>
    </mc:Choice>
    <mc:Fallback>
      <p:transition spd="slow" advTm="15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14127"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4C7D-5CC4-4812-AD7C-C7FCF1160493}"/>
              </a:ext>
            </a:extLst>
          </p:cNvPr>
          <p:cNvSpPr>
            <a:spLocks noGrp="1"/>
          </p:cNvSpPr>
          <p:nvPr>
            <p:ph type="title"/>
          </p:nvPr>
        </p:nvSpPr>
        <p:spPr/>
        <p:txBody>
          <a:bodyPr/>
          <a:lstStyle/>
          <a:p>
            <a:r>
              <a:rPr lang="en-IN" dirty="0"/>
              <a:t>Basic Idea</a:t>
            </a:r>
          </a:p>
        </p:txBody>
      </p:sp>
      <p:sp>
        <p:nvSpPr>
          <p:cNvPr id="3" name="Content Placeholder 2">
            <a:extLst>
              <a:ext uri="{FF2B5EF4-FFF2-40B4-BE49-F238E27FC236}">
                <a16:creationId xmlns:a16="http://schemas.microsoft.com/office/drawing/2014/main" id="{E97F1E2A-7B40-4C94-8AC4-C62CBCEF5E41}"/>
              </a:ext>
            </a:extLst>
          </p:cNvPr>
          <p:cNvSpPr>
            <a:spLocks noGrp="1"/>
          </p:cNvSpPr>
          <p:nvPr>
            <p:ph idx="1"/>
          </p:nvPr>
        </p:nvSpPr>
        <p:spPr/>
        <p:txBody>
          <a:bodyPr/>
          <a:lstStyle/>
          <a:p>
            <a:pPr marL="36900" lvl="0" indent="0" algn="ctr">
              <a:buNone/>
            </a:pPr>
            <a:r>
              <a:rPr lang="en-IN" dirty="0"/>
              <a:t>The plot is to get the cloth into a rectangular shape and then into smaller Square appropriate for packing</a:t>
            </a:r>
          </a:p>
          <a:p>
            <a:endParaRPr lang="en-IN" dirty="0"/>
          </a:p>
        </p:txBody>
      </p:sp>
      <p:sp>
        <p:nvSpPr>
          <p:cNvPr id="4" name="Freeform: Shape 3">
            <a:extLst>
              <a:ext uri="{FF2B5EF4-FFF2-40B4-BE49-F238E27FC236}">
                <a16:creationId xmlns:a16="http://schemas.microsoft.com/office/drawing/2014/main" id="{CE51EAF0-C03D-4F65-8C48-81ABB6593DDF}"/>
              </a:ext>
            </a:extLst>
          </p:cNvPr>
          <p:cNvSpPr/>
          <p:nvPr/>
        </p:nvSpPr>
        <p:spPr>
          <a:xfrm>
            <a:off x="2592000" y="3528000"/>
            <a:ext cx="1440000" cy="259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5" name="Freeform: Shape 4">
            <a:extLst>
              <a:ext uri="{FF2B5EF4-FFF2-40B4-BE49-F238E27FC236}">
                <a16:creationId xmlns:a16="http://schemas.microsoft.com/office/drawing/2014/main" id="{85AE9DC0-81F6-495D-B86A-EDD5B1026C52}"/>
              </a:ext>
            </a:extLst>
          </p:cNvPr>
          <p:cNvSpPr/>
          <p:nvPr/>
        </p:nvSpPr>
        <p:spPr>
          <a:xfrm>
            <a:off x="7531748" y="3528000"/>
            <a:ext cx="1440000" cy="14515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pic>
        <p:nvPicPr>
          <p:cNvPr id="6" name="Slide 5">
            <a:hlinkClick r:id="" action="ppaction://media"/>
            <a:extLst>
              <a:ext uri="{FF2B5EF4-FFF2-40B4-BE49-F238E27FC236}">
                <a16:creationId xmlns:a16="http://schemas.microsoft.com/office/drawing/2014/main" id="{306ADF17-6B97-4BF0-AC94-9B742525494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432" y="6167953"/>
            <a:ext cx="487363" cy="487363"/>
          </a:xfrm>
          <a:prstGeom prst="rect">
            <a:avLst/>
          </a:prstGeom>
        </p:spPr>
      </p:pic>
    </p:spTree>
    <p:extLst>
      <p:ext uri="{BB962C8B-B14F-4D97-AF65-F5344CB8AC3E}">
        <p14:creationId xmlns:p14="http://schemas.microsoft.com/office/powerpoint/2010/main" val="201811773"/>
      </p:ext>
    </p:extLst>
  </p:cSld>
  <p:clrMapOvr>
    <a:masterClrMapping/>
  </p:clrMapOvr>
  <mc:AlternateContent xmlns:mc="http://schemas.openxmlformats.org/markup-compatibility/2006">
    <mc:Choice xmlns:p14="http://schemas.microsoft.com/office/powerpoint/2010/main" Requires="p14">
      <p:transition spd="slow" p14:dur="2000" advTm="15559"/>
    </mc:Choice>
    <mc:Fallback>
      <p:transition spd="slow" advTm="15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0" objId="6"/>
        <p14:stopEvt time="15271" objId="6"/>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F203-4945-49B9-ADA0-351D71057AFD}"/>
              </a:ext>
            </a:extLst>
          </p:cNvPr>
          <p:cNvSpPr>
            <a:spLocks noGrp="1"/>
          </p:cNvSpPr>
          <p:nvPr>
            <p:ph type="title"/>
          </p:nvPr>
        </p:nvSpPr>
        <p:spPr/>
        <p:txBody>
          <a:bodyPr/>
          <a:lstStyle/>
          <a:p>
            <a:r>
              <a:rPr lang="en-IN" dirty="0"/>
              <a:t>Then...</a:t>
            </a:r>
          </a:p>
        </p:txBody>
      </p:sp>
      <p:sp>
        <p:nvSpPr>
          <p:cNvPr id="3" name="Content Placeholder 2">
            <a:extLst>
              <a:ext uri="{FF2B5EF4-FFF2-40B4-BE49-F238E27FC236}">
                <a16:creationId xmlns:a16="http://schemas.microsoft.com/office/drawing/2014/main" id="{BBD3AC9B-F845-4045-8856-8AE38393C94A}"/>
              </a:ext>
            </a:extLst>
          </p:cNvPr>
          <p:cNvSpPr>
            <a:spLocks noGrp="1"/>
          </p:cNvSpPr>
          <p:nvPr>
            <p:ph idx="1"/>
          </p:nvPr>
        </p:nvSpPr>
        <p:spPr>
          <a:xfrm>
            <a:off x="919119" y="3141771"/>
            <a:ext cx="10353762" cy="1352550"/>
          </a:xfrm>
        </p:spPr>
        <p:txBody>
          <a:bodyPr/>
          <a:lstStyle/>
          <a:p>
            <a:pPr marL="36900" lvl="0" indent="0" algn="ctr">
              <a:buNone/>
            </a:pPr>
            <a:r>
              <a:rPr lang="en-IN" sz="2800" dirty="0"/>
              <a:t>We fold the piece into a condensed form of it which is easy to store within a threshold space</a:t>
            </a:r>
          </a:p>
          <a:p>
            <a:pPr algn="ctr"/>
            <a:endParaRPr lang="en-IN" dirty="0"/>
          </a:p>
        </p:txBody>
      </p:sp>
      <p:pic>
        <p:nvPicPr>
          <p:cNvPr id="4" name="Slide 6">
            <a:hlinkClick r:id="" action="ppaction://media"/>
            <a:extLst>
              <a:ext uri="{FF2B5EF4-FFF2-40B4-BE49-F238E27FC236}">
                <a16:creationId xmlns:a16="http://schemas.microsoft.com/office/drawing/2014/main" id="{C633B2E7-DA73-48C4-821D-DAEBFB4C60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8492" y="6202933"/>
            <a:ext cx="487363" cy="487363"/>
          </a:xfrm>
          <a:prstGeom prst="rect">
            <a:avLst/>
          </a:prstGeom>
        </p:spPr>
      </p:pic>
    </p:spTree>
    <p:extLst>
      <p:ext uri="{BB962C8B-B14F-4D97-AF65-F5344CB8AC3E}">
        <p14:creationId xmlns:p14="http://schemas.microsoft.com/office/powerpoint/2010/main" val="2603752912"/>
      </p:ext>
    </p:extLst>
  </p:cSld>
  <p:clrMapOvr>
    <a:masterClrMapping/>
  </p:clrMapOvr>
  <mc:AlternateContent xmlns:mc="http://schemas.openxmlformats.org/markup-compatibility/2006">
    <mc:Choice xmlns:p14="http://schemas.microsoft.com/office/powerpoint/2010/main" Requires="p14">
      <p:transition spd="slow" p14:dur="2000" advTm="10472"/>
    </mc:Choice>
    <mc:Fallback>
      <p:transition spd="slow" advTm="10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0" objId="4"/>
        <p14:stopEvt time="9552"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6C8F-7E64-4AA4-B50A-E6CD3B621811}"/>
              </a:ext>
            </a:extLst>
          </p:cNvPr>
          <p:cNvSpPr>
            <a:spLocks noGrp="1"/>
          </p:cNvSpPr>
          <p:nvPr>
            <p:ph type="title"/>
          </p:nvPr>
        </p:nvSpPr>
        <p:spPr/>
        <p:txBody>
          <a:bodyPr/>
          <a:lstStyle/>
          <a:p>
            <a:r>
              <a:rPr lang="en-IN" dirty="0"/>
              <a:t>The Blueprint :</a:t>
            </a:r>
          </a:p>
        </p:txBody>
      </p:sp>
      <p:sp>
        <p:nvSpPr>
          <p:cNvPr id="3" name="Content Placeholder 2">
            <a:extLst>
              <a:ext uri="{FF2B5EF4-FFF2-40B4-BE49-F238E27FC236}">
                <a16:creationId xmlns:a16="http://schemas.microsoft.com/office/drawing/2014/main" id="{5DD736BC-D306-4869-9091-61FDCD55D4E3}"/>
              </a:ext>
            </a:extLst>
          </p:cNvPr>
          <p:cNvSpPr>
            <a:spLocks noGrp="1"/>
          </p:cNvSpPr>
          <p:nvPr>
            <p:ph idx="1"/>
          </p:nvPr>
        </p:nvSpPr>
        <p:spPr>
          <a:xfrm>
            <a:off x="6941662" y="2663999"/>
            <a:ext cx="4298586" cy="3714749"/>
          </a:xfrm>
        </p:spPr>
        <p:txBody>
          <a:bodyPr/>
          <a:lstStyle/>
          <a:p>
            <a:pPr lvl="0"/>
            <a:r>
              <a:rPr lang="en-IN" sz="2800" dirty="0"/>
              <a:t>- Two Horizontal Flippers</a:t>
            </a:r>
          </a:p>
          <a:p>
            <a:pPr lvl="0"/>
            <a:r>
              <a:rPr lang="en-IN" sz="2800" dirty="0"/>
              <a:t>- One Vertical Flipper</a:t>
            </a:r>
          </a:p>
          <a:p>
            <a:pPr lvl="0"/>
            <a:r>
              <a:rPr lang="en-IN" sz="2800" dirty="0"/>
              <a:t>- Mechanism to rotate the flippers</a:t>
            </a:r>
          </a:p>
          <a:p>
            <a:endParaRPr lang="en-IN" dirty="0"/>
          </a:p>
        </p:txBody>
      </p:sp>
      <p:sp>
        <p:nvSpPr>
          <p:cNvPr id="4" name="Freeform: Shape 3">
            <a:extLst>
              <a:ext uri="{FF2B5EF4-FFF2-40B4-BE49-F238E27FC236}">
                <a16:creationId xmlns:a16="http://schemas.microsoft.com/office/drawing/2014/main" id="{2DED6ACB-F373-4B53-A8FF-C2F19C97A329}"/>
              </a:ext>
            </a:extLst>
          </p:cNvPr>
          <p:cNvSpPr/>
          <p:nvPr/>
        </p:nvSpPr>
        <p:spPr>
          <a:xfrm>
            <a:off x="2088000" y="2664000"/>
            <a:ext cx="792000" cy="23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5" name="Freeform: Shape 4">
            <a:extLst>
              <a:ext uri="{FF2B5EF4-FFF2-40B4-BE49-F238E27FC236}">
                <a16:creationId xmlns:a16="http://schemas.microsoft.com/office/drawing/2014/main" id="{83E5D7A2-0C2D-4356-BD3F-C3FB5A0AAB63}"/>
              </a:ext>
            </a:extLst>
          </p:cNvPr>
          <p:cNvSpPr/>
          <p:nvPr/>
        </p:nvSpPr>
        <p:spPr>
          <a:xfrm>
            <a:off x="3024000" y="2664000"/>
            <a:ext cx="1440000" cy="23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6" name="Freeform: Shape 5">
            <a:extLst>
              <a:ext uri="{FF2B5EF4-FFF2-40B4-BE49-F238E27FC236}">
                <a16:creationId xmlns:a16="http://schemas.microsoft.com/office/drawing/2014/main" id="{3E570D6A-C53D-4095-9081-3C36264AECD9}"/>
              </a:ext>
            </a:extLst>
          </p:cNvPr>
          <p:cNvSpPr/>
          <p:nvPr/>
        </p:nvSpPr>
        <p:spPr>
          <a:xfrm>
            <a:off x="4608000" y="2664000"/>
            <a:ext cx="864000" cy="237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7" name="Freeform: Shape 6">
            <a:extLst>
              <a:ext uri="{FF2B5EF4-FFF2-40B4-BE49-F238E27FC236}">
                <a16:creationId xmlns:a16="http://schemas.microsoft.com/office/drawing/2014/main" id="{F0760A2F-4AAB-4778-A892-3061831F9D62}"/>
              </a:ext>
            </a:extLst>
          </p:cNvPr>
          <p:cNvSpPr/>
          <p:nvPr/>
        </p:nvSpPr>
        <p:spPr>
          <a:xfrm>
            <a:off x="2880000" y="2664000"/>
            <a:ext cx="14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EE6EF"/>
          </a:solidFill>
          <a:ln w="0">
            <a:solidFill>
              <a:srgbClr val="B4C7DC"/>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8" name="Freeform: Shape 7">
            <a:extLst>
              <a:ext uri="{FF2B5EF4-FFF2-40B4-BE49-F238E27FC236}">
                <a16:creationId xmlns:a16="http://schemas.microsoft.com/office/drawing/2014/main" id="{8C001893-7B8F-4728-9933-BC8B59F2B347}"/>
              </a:ext>
            </a:extLst>
          </p:cNvPr>
          <p:cNvSpPr/>
          <p:nvPr/>
        </p:nvSpPr>
        <p:spPr>
          <a:xfrm>
            <a:off x="4464000" y="2664000"/>
            <a:ext cx="144000" cy="26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EE6E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9" name="Freeform: Shape 8">
            <a:extLst>
              <a:ext uri="{FF2B5EF4-FFF2-40B4-BE49-F238E27FC236}">
                <a16:creationId xmlns:a16="http://schemas.microsoft.com/office/drawing/2014/main" id="{FA0A68FE-C101-4D18-9E75-7C8480CBC5F3}"/>
              </a:ext>
            </a:extLst>
          </p:cNvPr>
          <p:cNvSpPr/>
          <p:nvPr/>
        </p:nvSpPr>
        <p:spPr>
          <a:xfrm>
            <a:off x="2736000" y="5328000"/>
            <a:ext cx="432000" cy="21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10" name="Freeform: Shape 9">
            <a:extLst>
              <a:ext uri="{FF2B5EF4-FFF2-40B4-BE49-F238E27FC236}">
                <a16:creationId xmlns:a16="http://schemas.microsoft.com/office/drawing/2014/main" id="{D8626EF1-8241-4E76-A92C-BB459E2C8AD6}"/>
              </a:ext>
            </a:extLst>
          </p:cNvPr>
          <p:cNvSpPr/>
          <p:nvPr/>
        </p:nvSpPr>
        <p:spPr>
          <a:xfrm>
            <a:off x="4320000" y="5328000"/>
            <a:ext cx="432000" cy="21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11" name="Freeform: Shape 10">
            <a:extLst>
              <a:ext uri="{FF2B5EF4-FFF2-40B4-BE49-F238E27FC236}">
                <a16:creationId xmlns:a16="http://schemas.microsoft.com/office/drawing/2014/main" id="{065A6D89-0C7C-4D61-B58D-EE35A3A564F8}"/>
              </a:ext>
            </a:extLst>
          </p:cNvPr>
          <p:cNvSpPr/>
          <p:nvPr/>
        </p:nvSpPr>
        <p:spPr>
          <a:xfrm>
            <a:off x="2736000" y="5400000"/>
            <a:ext cx="2015999" cy="7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2B2B2"/>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12" name="Freeform: Shape 11">
            <a:extLst>
              <a:ext uri="{FF2B5EF4-FFF2-40B4-BE49-F238E27FC236}">
                <a16:creationId xmlns:a16="http://schemas.microsoft.com/office/drawing/2014/main" id="{5741681D-B895-4F14-802B-8338A96D9F9C}"/>
              </a:ext>
            </a:extLst>
          </p:cNvPr>
          <p:cNvSpPr/>
          <p:nvPr/>
        </p:nvSpPr>
        <p:spPr>
          <a:xfrm>
            <a:off x="3600000" y="5328000"/>
            <a:ext cx="360000" cy="21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13" name="Straight Connector 12">
            <a:extLst>
              <a:ext uri="{FF2B5EF4-FFF2-40B4-BE49-F238E27FC236}">
                <a16:creationId xmlns:a16="http://schemas.microsoft.com/office/drawing/2014/main" id="{5F388CDA-44FB-4E62-AA40-DB6EBCF06381}"/>
              </a:ext>
            </a:extLst>
          </p:cNvPr>
          <p:cNvSpPr/>
          <p:nvPr/>
        </p:nvSpPr>
        <p:spPr>
          <a:xfrm>
            <a:off x="3024000" y="3744000"/>
            <a:ext cx="1440000" cy="0"/>
          </a:xfrm>
          <a:prstGeom prst="line">
            <a:avLst/>
          </a:prstGeom>
          <a:noFill/>
          <a:ln w="72000">
            <a:solidFill>
              <a:srgbClr val="2C3E50"/>
            </a:solidFill>
            <a:prstDash val="solid"/>
          </a:ln>
        </p:spPr>
        <p:txBody>
          <a:bodyPr wrap="none" lIns="90000" tIns="45000" rIns="90000" bIns="45000" anchor="ctr" anchorCtr="0" compatLnSpc="0"/>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14" name="TextBox 13">
            <a:extLst>
              <a:ext uri="{FF2B5EF4-FFF2-40B4-BE49-F238E27FC236}">
                <a16:creationId xmlns:a16="http://schemas.microsoft.com/office/drawing/2014/main" id="{A76C4EC9-9E2D-465C-8616-F08AB4A3027B}"/>
              </a:ext>
            </a:extLst>
          </p:cNvPr>
          <p:cNvSpPr txBox="1"/>
          <p:nvPr/>
        </p:nvSpPr>
        <p:spPr>
          <a:xfrm>
            <a:off x="1152000" y="1728360"/>
            <a:ext cx="1368000" cy="621000"/>
          </a:xfrm>
          <a:prstGeom prst="rect">
            <a:avLst/>
          </a:prstGeom>
          <a:noFill/>
          <a:ln>
            <a:noFill/>
          </a:ln>
        </p:spPr>
        <p:txBody>
          <a:bodyPr vert="horz" wrap="none" lIns="90000" tIns="45000" rIns="90000" bIns="45000" anchorCtr="0" compatLnSpc="0">
            <a:spAutoFit/>
          </a:bodyPr>
          <a:lstStyle/>
          <a:p>
            <a:pPr marL="0" marR="0" lvl="0" indent="0" rtl="0" hangingPunct="1">
              <a:lnSpc>
                <a:spcPct val="100000"/>
              </a:lnSpc>
              <a:spcBef>
                <a:spcPts val="0"/>
              </a:spcBef>
              <a:spcAft>
                <a:spcPts val="0"/>
              </a:spcAft>
              <a:buNone/>
              <a:tabLst/>
            </a:pPr>
            <a:r>
              <a:rPr lang="en-IN" sz="1800" b="0" i="0" u="none" strike="noStrike" kern="1200" cap="none">
                <a:ln>
                  <a:noFill/>
                </a:ln>
                <a:latin typeface="Noto Sans Regular" pitchFamily="34"/>
                <a:ea typeface="DejaVu Sans" pitchFamily="2"/>
                <a:cs typeface="DejaVu Sans" pitchFamily="2"/>
              </a:rPr>
              <a:t>Rear  Handle</a:t>
            </a:r>
          </a:p>
        </p:txBody>
      </p:sp>
      <p:sp>
        <p:nvSpPr>
          <p:cNvPr id="15" name="Freeform: Shape 14">
            <a:extLst>
              <a:ext uri="{FF2B5EF4-FFF2-40B4-BE49-F238E27FC236}">
                <a16:creationId xmlns:a16="http://schemas.microsoft.com/office/drawing/2014/main" id="{5367FBFC-EB49-4BA4-A1DF-4DD69709A87C}"/>
              </a:ext>
            </a:extLst>
          </p:cNvPr>
          <p:cNvSpPr/>
          <p:nvPr/>
        </p:nvSpPr>
        <p:spPr>
          <a:xfrm>
            <a:off x="3384000" y="2015999"/>
            <a:ext cx="72000" cy="64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16" name="Freeform: Shape 15">
            <a:extLst>
              <a:ext uri="{FF2B5EF4-FFF2-40B4-BE49-F238E27FC236}">
                <a16:creationId xmlns:a16="http://schemas.microsoft.com/office/drawing/2014/main" id="{24155F83-02DD-43F3-A03B-1AEBFAE04E9A}"/>
              </a:ext>
            </a:extLst>
          </p:cNvPr>
          <p:cNvSpPr/>
          <p:nvPr/>
        </p:nvSpPr>
        <p:spPr>
          <a:xfrm>
            <a:off x="2304000" y="2015999"/>
            <a:ext cx="1080000" cy="7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1">
              <a:lnSpc>
                <a:spcPct val="100000"/>
              </a:lnSpc>
              <a:spcBef>
                <a:spcPts val="0"/>
              </a:spcBef>
              <a:spcAft>
                <a:spcPts val="0"/>
              </a:spcAft>
              <a:buNone/>
              <a:tabLst/>
            </a:pPr>
            <a:endParaRPr lang="en-IN" sz="1800" b="0" i="0" u="none" strike="noStrike" kern="1200" cap="none">
              <a:ln>
                <a:noFill/>
              </a:ln>
              <a:latin typeface="Noto Sans Regular" pitchFamily="34"/>
              <a:ea typeface="DejaVu Sans" pitchFamily="2"/>
              <a:cs typeface="DejaVu Sans" pitchFamily="2"/>
            </a:endParaRPr>
          </a:p>
        </p:txBody>
      </p:sp>
      <p:sp>
        <p:nvSpPr>
          <p:cNvPr id="17" name="TextBox 16">
            <a:extLst>
              <a:ext uri="{FF2B5EF4-FFF2-40B4-BE49-F238E27FC236}">
                <a16:creationId xmlns:a16="http://schemas.microsoft.com/office/drawing/2014/main" id="{D2848796-11FD-43AE-9A5A-CCCAE4DC59E6}"/>
              </a:ext>
            </a:extLst>
          </p:cNvPr>
          <p:cNvSpPr txBox="1"/>
          <p:nvPr/>
        </p:nvSpPr>
        <p:spPr>
          <a:xfrm>
            <a:off x="1080000" y="3483000"/>
            <a:ext cx="1440000" cy="621000"/>
          </a:xfrm>
          <a:prstGeom prst="rect">
            <a:avLst/>
          </a:prstGeom>
          <a:noFill/>
          <a:ln>
            <a:noFill/>
          </a:ln>
        </p:spPr>
        <p:txBody>
          <a:bodyPr vert="horz" wrap="none" lIns="90000" tIns="45000" rIns="90000" bIns="45000" anchorCtr="0" compatLnSpc="0">
            <a:spAutoFit/>
          </a:bodyPr>
          <a:lstStyle/>
          <a:p>
            <a:pPr marL="0" marR="0" lvl="0" indent="0" rtl="0" hangingPunct="1">
              <a:lnSpc>
                <a:spcPct val="100000"/>
              </a:lnSpc>
              <a:spcBef>
                <a:spcPts val="0"/>
              </a:spcBef>
              <a:spcAft>
                <a:spcPts val="0"/>
              </a:spcAft>
              <a:buNone/>
              <a:tabLst/>
            </a:pPr>
            <a:r>
              <a:rPr lang="en-IN" sz="1800" b="0" i="0" u="none" strike="noStrike" kern="1200" cap="none">
                <a:ln>
                  <a:noFill/>
                </a:ln>
                <a:latin typeface="Noto Sans Regular" pitchFamily="34"/>
                <a:ea typeface="DejaVu Sans" pitchFamily="2"/>
                <a:cs typeface="DejaVu Sans" pitchFamily="2"/>
              </a:rPr>
              <a:t>Horizontal</a:t>
            </a:r>
          </a:p>
          <a:p>
            <a:pPr marL="0" marR="0" lvl="0" indent="0" rtl="0" hangingPunct="1">
              <a:lnSpc>
                <a:spcPct val="100000"/>
              </a:lnSpc>
              <a:spcBef>
                <a:spcPts val="0"/>
              </a:spcBef>
              <a:spcAft>
                <a:spcPts val="0"/>
              </a:spcAft>
              <a:buNone/>
              <a:tabLst/>
            </a:pPr>
            <a:r>
              <a:rPr lang="en-IN" sz="1800" b="0" i="0" u="none" strike="noStrike" kern="1200" cap="none">
                <a:ln>
                  <a:noFill/>
                </a:ln>
                <a:latin typeface="Noto Sans Regular" pitchFamily="34"/>
                <a:ea typeface="DejaVu Sans" pitchFamily="2"/>
                <a:cs typeface="DejaVu Sans" pitchFamily="2"/>
              </a:rPr>
              <a:t>Flipper</a:t>
            </a:r>
          </a:p>
        </p:txBody>
      </p:sp>
      <p:sp>
        <p:nvSpPr>
          <p:cNvPr id="18" name="TextBox 17">
            <a:extLst>
              <a:ext uri="{FF2B5EF4-FFF2-40B4-BE49-F238E27FC236}">
                <a16:creationId xmlns:a16="http://schemas.microsoft.com/office/drawing/2014/main" id="{D73B07F4-E0ED-467E-87D0-119F00746941}"/>
              </a:ext>
            </a:extLst>
          </p:cNvPr>
          <p:cNvSpPr txBox="1"/>
          <p:nvPr/>
        </p:nvSpPr>
        <p:spPr>
          <a:xfrm>
            <a:off x="3096000" y="2880000"/>
            <a:ext cx="1368000" cy="621000"/>
          </a:xfrm>
          <a:prstGeom prst="rect">
            <a:avLst/>
          </a:prstGeom>
          <a:noFill/>
          <a:ln>
            <a:noFill/>
          </a:ln>
        </p:spPr>
        <p:txBody>
          <a:bodyPr vert="horz" wrap="none" lIns="90000" tIns="45000" rIns="90000" bIns="45000" anchorCtr="0" compatLnSpc="0">
            <a:spAutoFit/>
          </a:bodyPr>
          <a:lstStyle/>
          <a:p>
            <a:pPr marL="0" marR="0" lvl="0" indent="0" rtl="0" hangingPunct="1">
              <a:lnSpc>
                <a:spcPct val="100000"/>
              </a:lnSpc>
              <a:spcBef>
                <a:spcPts val="0"/>
              </a:spcBef>
              <a:spcAft>
                <a:spcPts val="0"/>
              </a:spcAft>
              <a:buNone/>
              <a:tabLst/>
            </a:pPr>
            <a:r>
              <a:rPr lang="en-IN" sz="1800" b="0" i="0" u="none" strike="noStrike" kern="1200" cap="none">
                <a:ln>
                  <a:noFill/>
                </a:ln>
                <a:latin typeface="Noto Sans Regular" pitchFamily="34"/>
                <a:ea typeface="DejaVu Sans" pitchFamily="2"/>
                <a:cs typeface="DejaVu Sans" pitchFamily="2"/>
              </a:rPr>
              <a:t>Vertical</a:t>
            </a:r>
          </a:p>
          <a:p>
            <a:pPr marL="0" marR="0" lvl="0" indent="0" rtl="0" hangingPunct="1">
              <a:lnSpc>
                <a:spcPct val="100000"/>
              </a:lnSpc>
              <a:spcBef>
                <a:spcPts val="0"/>
              </a:spcBef>
              <a:spcAft>
                <a:spcPts val="0"/>
              </a:spcAft>
              <a:buNone/>
              <a:tabLst/>
            </a:pPr>
            <a:r>
              <a:rPr lang="en-IN" sz="1800" b="0" i="0" u="none" strike="noStrike" kern="1200" cap="none">
                <a:ln>
                  <a:noFill/>
                </a:ln>
                <a:latin typeface="Noto Sans Regular" pitchFamily="34"/>
                <a:ea typeface="DejaVu Sans" pitchFamily="2"/>
                <a:cs typeface="DejaVu Sans" pitchFamily="2"/>
              </a:rPr>
              <a:t>Flipper</a:t>
            </a:r>
          </a:p>
        </p:txBody>
      </p:sp>
      <p:sp>
        <p:nvSpPr>
          <p:cNvPr id="20" name="TextBox 19">
            <a:extLst>
              <a:ext uri="{FF2B5EF4-FFF2-40B4-BE49-F238E27FC236}">
                <a16:creationId xmlns:a16="http://schemas.microsoft.com/office/drawing/2014/main" id="{E101C712-4117-4C78-AAB6-9F637D16BE16}"/>
              </a:ext>
            </a:extLst>
          </p:cNvPr>
          <p:cNvSpPr txBox="1"/>
          <p:nvPr/>
        </p:nvSpPr>
        <p:spPr>
          <a:xfrm>
            <a:off x="3096000" y="5832000"/>
            <a:ext cx="1655999" cy="621000"/>
          </a:xfrm>
          <a:prstGeom prst="rect">
            <a:avLst/>
          </a:prstGeom>
          <a:noFill/>
          <a:ln>
            <a:noFill/>
          </a:ln>
        </p:spPr>
        <p:txBody>
          <a:bodyPr vert="horz" wrap="none" lIns="90000" tIns="45000" rIns="90000" bIns="45000" anchorCtr="0" compatLnSpc="0">
            <a:spAutoFit/>
          </a:bodyPr>
          <a:lstStyle/>
          <a:p>
            <a:pPr marL="0" marR="0" lvl="0" indent="0" rtl="0" hangingPunct="1">
              <a:lnSpc>
                <a:spcPct val="100000"/>
              </a:lnSpc>
              <a:spcBef>
                <a:spcPts val="0"/>
              </a:spcBef>
              <a:spcAft>
                <a:spcPts val="0"/>
              </a:spcAft>
              <a:buNone/>
              <a:tabLst/>
            </a:pPr>
            <a:r>
              <a:rPr lang="en-IN" sz="1800" b="0" i="0" u="none" strike="noStrike" kern="1200" cap="none" dirty="0">
                <a:ln>
                  <a:noFill/>
                </a:ln>
                <a:latin typeface="Noto Sans Regular" pitchFamily="34"/>
                <a:ea typeface="DejaVu Sans" pitchFamily="2"/>
                <a:cs typeface="DejaVu Sans" pitchFamily="2"/>
              </a:rPr>
              <a:t>The Mechanism</a:t>
            </a:r>
          </a:p>
        </p:txBody>
      </p:sp>
      <p:pic>
        <p:nvPicPr>
          <p:cNvPr id="19" name="Slide 7">
            <a:hlinkClick r:id="" action="ppaction://media"/>
            <a:extLst>
              <a:ext uri="{FF2B5EF4-FFF2-40B4-BE49-F238E27FC236}">
                <a16:creationId xmlns:a16="http://schemas.microsoft.com/office/drawing/2014/main" id="{701880F9-5630-49D5-AA3C-28723F69D1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4389" y="6135066"/>
            <a:ext cx="487363" cy="487363"/>
          </a:xfrm>
          <a:prstGeom prst="rect">
            <a:avLst/>
          </a:prstGeom>
        </p:spPr>
      </p:pic>
    </p:spTree>
    <p:extLst>
      <p:ext uri="{BB962C8B-B14F-4D97-AF65-F5344CB8AC3E}">
        <p14:creationId xmlns:p14="http://schemas.microsoft.com/office/powerpoint/2010/main" val="2880728746"/>
      </p:ext>
    </p:extLst>
  </p:cSld>
  <p:clrMapOvr>
    <a:masterClrMapping/>
  </p:clrMapOvr>
  <mc:AlternateContent xmlns:mc="http://schemas.openxmlformats.org/markup-compatibility/2006">
    <mc:Choice xmlns:p14="http://schemas.microsoft.com/office/powerpoint/2010/main" Requires="p14">
      <p:transition spd="slow" p14:dur="2000" advTm="18511"/>
    </mc:Choice>
    <mc:Fallback>
      <p:transition spd="slow" advTm="18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4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E180D4A7-C9FB-4DFB-919C-405C955672EB}">
      <p14:showEvtLst xmlns:p14="http://schemas.microsoft.com/office/powerpoint/2010/main">
        <p14:playEvt time="0" objId="19"/>
        <p14:stopEvt time="18036" objId="19"/>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674A-AE31-4387-8876-AAB71DF1F0F3}"/>
              </a:ext>
            </a:extLst>
          </p:cNvPr>
          <p:cNvSpPr>
            <a:spLocks noGrp="1"/>
          </p:cNvSpPr>
          <p:nvPr>
            <p:ph type="title"/>
          </p:nvPr>
        </p:nvSpPr>
        <p:spPr/>
        <p:txBody>
          <a:bodyPr/>
          <a:lstStyle/>
          <a:p>
            <a:r>
              <a:rPr lang="en-IN" dirty="0"/>
              <a:t>Hinge and it’s Components:</a:t>
            </a:r>
          </a:p>
        </p:txBody>
      </p:sp>
      <p:pic>
        <p:nvPicPr>
          <p:cNvPr id="4" name="Content Placeholder 3">
            <a:extLst>
              <a:ext uri="{FF2B5EF4-FFF2-40B4-BE49-F238E27FC236}">
                <a16:creationId xmlns:a16="http://schemas.microsoft.com/office/drawing/2014/main" id="{D8B05E6E-7511-44A1-BC5D-24A929E36F0F}"/>
              </a:ext>
            </a:extLst>
          </p:cNvPr>
          <p:cNvPicPr>
            <a:picLocks noGrp="1" noChangeAspect="1"/>
          </p:cNvPicPr>
          <p:nvPr>
            <p:ph idx="1"/>
          </p:nvPr>
        </p:nvPicPr>
        <p:blipFill>
          <a:blip r:embed="rId4">
            <a:lum/>
            <a:alphaModFix/>
          </a:blip>
          <a:srcRect/>
          <a:stretch>
            <a:fillRect/>
          </a:stretch>
        </p:blipFill>
        <p:spPr>
          <a:xfrm>
            <a:off x="1339924" y="2108563"/>
            <a:ext cx="3115140" cy="2109029"/>
          </a:xfrm>
          <a:prstGeom prst="rect">
            <a:avLst/>
          </a:prstGeom>
          <a:noFill/>
          <a:ln>
            <a:noFill/>
          </a:ln>
        </p:spPr>
      </p:pic>
      <p:pic>
        <p:nvPicPr>
          <p:cNvPr id="6" name="Picture 5">
            <a:extLst>
              <a:ext uri="{FF2B5EF4-FFF2-40B4-BE49-F238E27FC236}">
                <a16:creationId xmlns:a16="http://schemas.microsoft.com/office/drawing/2014/main" id="{835BE577-346B-4821-95F3-931FA7F673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2552" y="2108563"/>
            <a:ext cx="3693886" cy="1413240"/>
          </a:xfrm>
          <a:prstGeom prst="rect">
            <a:avLst/>
          </a:prstGeom>
        </p:spPr>
      </p:pic>
      <p:pic>
        <p:nvPicPr>
          <p:cNvPr id="8" name="Picture 7">
            <a:extLst>
              <a:ext uri="{FF2B5EF4-FFF2-40B4-BE49-F238E27FC236}">
                <a16:creationId xmlns:a16="http://schemas.microsoft.com/office/drawing/2014/main" id="{31C2100A-A597-4E22-B27E-8AD9B23743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4964" y="3763466"/>
            <a:ext cx="3870838" cy="2512120"/>
          </a:xfrm>
          <a:prstGeom prst="rect">
            <a:avLst/>
          </a:prstGeom>
        </p:spPr>
      </p:pic>
      <p:pic>
        <p:nvPicPr>
          <p:cNvPr id="3" name="Slide 8">
            <a:hlinkClick r:id="" action="ppaction://media"/>
            <a:extLst>
              <a:ext uri="{FF2B5EF4-FFF2-40B4-BE49-F238E27FC236}">
                <a16:creationId xmlns:a16="http://schemas.microsoft.com/office/drawing/2014/main" id="{29AB446A-CF14-46B5-960F-77EA441C193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0724" y="6248400"/>
            <a:ext cx="487363" cy="487363"/>
          </a:xfrm>
          <a:prstGeom prst="rect">
            <a:avLst/>
          </a:prstGeom>
        </p:spPr>
      </p:pic>
    </p:spTree>
    <p:extLst>
      <p:ext uri="{BB962C8B-B14F-4D97-AF65-F5344CB8AC3E}">
        <p14:creationId xmlns:p14="http://schemas.microsoft.com/office/powerpoint/2010/main" val="1510015440"/>
      </p:ext>
    </p:extLst>
  </p:cSld>
  <p:clrMapOvr>
    <a:masterClrMapping/>
  </p:clrMapOvr>
  <mc:AlternateContent xmlns:mc="http://schemas.openxmlformats.org/markup-compatibility/2006">
    <mc:Choice xmlns:p14="http://schemas.microsoft.com/office/powerpoint/2010/main" Requires="p14">
      <p:transition spd="slow" p14:dur="2000" advTm="10922"/>
    </mc:Choice>
    <mc:Fallback>
      <p:transition spd="slow" advTm="1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10531"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4181-416D-4E23-B5D9-67B4B12E0F3A}"/>
              </a:ext>
            </a:extLst>
          </p:cNvPr>
          <p:cNvSpPr>
            <a:spLocks noGrp="1"/>
          </p:cNvSpPr>
          <p:nvPr>
            <p:ph type="title"/>
          </p:nvPr>
        </p:nvSpPr>
        <p:spPr/>
        <p:txBody>
          <a:bodyPr/>
          <a:lstStyle/>
          <a:p>
            <a:r>
              <a:rPr lang="en-IN" dirty="0"/>
              <a:t>Machine Parts 1</a:t>
            </a:r>
          </a:p>
        </p:txBody>
      </p:sp>
      <p:pic>
        <p:nvPicPr>
          <p:cNvPr id="5" name="Content Placeholder 4">
            <a:extLst>
              <a:ext uri="{FF2B5EF4-FFF2-40B4-BE49-F238E27FC236}">
                <a16:creationId xmlns:a16="http://schemas.microsoft.com/office/drawing/2014/main" id="{12EEF3A9-A616-4F98-B979-5B2653594A6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5158" y="3201239"/>
            <a:ext cx="2295547" cy="2111592"/>
          </a:xfrm>
        </p:spPr>
      </p:pic>
      <p:pic>
        <p:nvPicPr>
          <p:cNvPr id="7" name="Picture 6">
            <a:extLst>
              <a:ext uri="{FF2B5EF4-FFF2-40B4-BE49-F238E27FC236}">
                <a16:creationId xmlns:a16="http://schemas.microsoft.com/office/drawing/2014/main" id="{A4758FE8-6FF5-4013-836B-096ED5316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021" y="2177732"/>
            <a:ext cx="1877737" cy="4158606"/>
          </a:xfrm>
          <a:prstGeom prst="rect">
            <a:avLst/>
          </a:prstGeom>
        </p:spPr>
      </p:pic>
      <p:pic>
        <p:nvPicPr>
          <p:cNvPr id="9" name="Picture 8">
            <a:extLst>
              <a:ext uri="{FF2B5EF4-FFF2-40B4-BE49-F238E27FC236}">
                <a16:creationId xmlns:a16="http://schemas.microsoft.com/office/drawing/2014/main" id="{3D3993FF-1EC2-4771-8989-AD8780CEB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9074" y="2177732"/>
            <a:ext cx="1877737" cy="4158606"/>
          </a:xfrm>
          <a:prstGeom prst="rect">
            <a:avLst/>
          </a:prstGeom>
        </p:spPr>
      </p:pic>
      <p:pic>
        <p:nvPicPr>
          <p:cNvPr id="11" name="Picture 10">
            <a:extLst>
              <a:ext uri="{FF2B5EF4-FFF2-40B4-BE49-F238E27FC236}">
                <a16:creationId xmlns:a16="http://schemas.microsoft.com/office/drawing/2014/main" id="{9A4CC7C1-011F-4649-A8D6-C07A84264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7930" y="2975282"/>
            <a:ext cx="2591413" cy="2563505"/>
          </a:xfrm>
          <a:prstGeom prst="rect">
            <a:avLst/>
          </a:prstGeom>
        </p:spPr>
      </p:pic>
      <p:sp>
        <p:nvSpPr>
          <p:cNvPr id="12" name="TextBox 11">
            <a:extLst>
              <a:ext uri="{FF2B5EF4-FFF2-40B4-BE49-F238E27FC236}">
                <a16:creationId xmlns:a16="http://schemas.microsoft.com/office/drawing/2014/main" id="{D3A495CF-238A-45CF-8927-67A68CFF822F}"/>
              </a:ext>
            </a:extLst>
          </p:cNvPr>
          <p:cNvSpPr txBox="1"/>
          <p:nvPr/>
        </p:nvSpPr>
        <p:spPr>
          <a:xfrm>
            <a:off x="1283779" y="5538787"/>
            <a:ext cx="1058303" cy="369332"/>
          </a:xfrm>
          <a:prstGeom prst="rect">
            <a:avLst/>
          </a:prstGeom>
          <a:noFill/>
        </p:spPr>
        <p:txBody>
          <a:bodyPr wrap="none" rtlCol="0">
            <a:spAutoFit/>
          </a:bodyPr>
          <a:lstStyle/>
          <a:p>
            <a:r>
              <a:rPr lang="en-IN" dirty="0"/>
              <a:t>Main Bed</a:t>
            </a:r>
          </a:p>
        </p:txBody>
      </p:sp>
      <p:sp>
        <p:nvSpPr>
          <p:cNvPr id="13" name="TextBox 12">
            <a:extLst>
              <a:ext uri="{FF2B5EF4-FFF2-40B4-BE49-F238E27FC236}">
                <a16:creationId xmlns:a16="http://schemas.microsoft.com/office/drawing/2014/main" id="{8A1253C8-0EF4-450A-8253-55CE26906238}"/>
              </a:ext>
            </a:extLst>
          </p:cNvPr>
          <p:cNvSpPr txBox="1"/>
          <p:nvPr/>
        </p:nvSpPr>
        <p:spPr>
          <a:xfrm>
            <a:off x="4186967" y="6433084"/>
            <a:ext cx="1205843" cy="369332"/>
          </a:xfrm>
          <a:prstGeom prst="rect">
            <a:avLst/>
          </a:prstGeom>
          <a:noFill/>
        </p:spPr>
        <p:txBody>
          <a:bodyPr wrap="none" rtlCol="0">
            <a:spAutoFit/>
          </a:bodyPr>
          <a:lstStyle/>
          <a:p>
            <a:r>
              <a:rPr lang="en-IN" dirty="0"/>
              <a:t>Left flipper</a:t>
            </a:r>
          </a:p>
        </p:txBody>
      </p:sp>
      <p:sp>
        <p:nvSpPr>
          <p:cNvPr id="14" name="TextBox 13">
            <a:extLst>
              <a:ext uri="{FF2B5EF4-FFF2-40B4-BE49-F238E27FC236}">
                <a16:creationId xmlns:a16="http://schemas.microsoft.com/office/drawing/2014/main" id="{E8391C56-2123-4035-9FD9-A62E08AC6E4E}"/>
              </a:ext>
            </a:extLst>
          </p:cNvPr>
          <p:cNvSpPr txBox="1"/>
          <p:nvPr/>
        </p:nvSpPr>
        <p:spPr>
          <a:xfrm>
            <a:off x="6894138" y="6430766"/>
            <a:ext cx="1327608" cy="369332"/>
          </a:xfrm>
          <a:prstGeom prst="rect">
            <a:avLst/>
          </a:prstGeom>
          <a:noFill/>
        </p:spPr>
        <p:txBody>
          <a:bodyPr wrap="none" rtlCol="0">
            <a:spAutoFit/>
          </a:bodyPr>
          <a:lstStyle/>
          <a:p>
            <a:r>
              <a:rPr lang="en-IN" dirty="0"/>
              <a:t>Right flipper</a:t>
            </a:r>
          </a:p>
        </p:txBody>
      </p:sp>
      <p:sp>
        <p:nvSpPr>
          <p:cNvPr id="15" name="TextBox 14">
            <a:extLst>
              <a:ext uri="{FF2B5EF4-FFF2-40B4-BE49-F238E27FC236}">
                <a16:creationId xmlns:a16="http://schemas.microsoft.com/office/drawing/2014/main" id="{72107E72-BD2C-4C6A-A77B-3F3E1956E7F4}"/>
              </a:ext>
            </a:extLst>
          </p:cNvPr>
          <p:cNvSpPr txBox="1"/>
          <p:nvPr/>
        </p:nvSpPr>
        <p:spPr>
          <a:xfrm>
            <a:off x="10324503" y="5723453"/>
            <a:ext cx="1167435" cy="369332"/>
          </a:xfrm>
          <a:prstGeom prst="rect">
            <a:avLst/>
          </a:prstGeom>
          <a:noFill/>
        </p:spPr>
        <p:txBody>
          <a:bodyPr wrap="none" rtlCol="0">
            <a:spAutoFit/>
          </a:bodyPr>
          <a:lstStyle/>
          <a:p>
            <a:r>
              <a:rPr lang="en-IN" dirty="0"/>
              <a:t>Top flipper</a:t>
            </a:r>
          </a:p>
        </p:txBody>
      </p:sp>
      <p:pic>
        <p:nvPicPr>
          <p:cNvPr id="3" name="Slide 9">
            <a:hlinkClick r:id="" action="ppaction://media"/>
            <a:extLst>
              <a:ext uri="{FF2B5EF4-FFF2-40B4-BE49-F238E27FC236}">
                <a16:creationId xmlns:a16="http://schemas.microsoft.com/office/drawing/2014/main" id="{F64B2CAA-1175-4C91-AB1F-C53993776DF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88832" y="6187084"/>
            <a:ext cx="487363" cy="487363"/>
          </a:xfrm>
          <a:prstGeom prst="rect">
            <a:avLst/>
          </a:prstGeom>
        </p:spPr>
      </p:pic>
    </p:spTree>
    <p:extLst>
      <p:ext uri="{BB962C8B-B14F-4D97-AF65-F5344CB8AC3E}">
        <p14:creationId xmlns:p14="http://schemas.microsoft.com/office/powerpoint/2010/main" val="2785650958"/>
      </p:ext>
    </p:extLst>
  </p:cSld>
  <p:clrMapOvr>
    <a:masterClrMapping/>
  </p:clrMapOvr>
  <mc:AlternateContent xmlns:mc="http://schemas.openxmlformats.org/markup-compatibility/2006">
    <mc:Choice xmlns:p14="http://schemas.microsoft.com/office/powerpoint/2010/main" Requires="p14">
      <p:transition spd="slow" p14:dur="2000" advTm="27928"/>
    </mc:Choice>
    <mc:Fallback>
      <p:transition spd="slow" advTm="27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0" objId="3"/>
        <p14:stopEvt time="27635"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8"/>
</p:tagLst>
</file>

<file path=ppt/tags/tag2.xml><?xml version="1.0" encoding="utf-8"?>
<p:tagLst xmlns:a="http://schemas.openxmlformats.org/drawingml/2006/main" xmlns:r="http://schemas.openxmlformats.org/officeDocument/2006/relationships" xmlns:p="http://schemas.openxmlformats.org/presentationml/2006/main">
  <p:tag name="TIMING" val="|26.2"/>
</p:tagLst>
</file>

<file path=ppt/tags/tag3.xml><?xml version="1.0" encoding="utf-8"?>
<p:tagLst xmlns:a="http://schemas.openxmlformats.org/drawingml/2006/main" xmlns:r="http://schemas.openxmlformats.org/officeDocument/2006/relationships" xmlns:p="http://schemas.openxmlformats.org/presentationml/2006/main">
  <p:tag name="TIMING" val="|11.5"/>
</p:tagLst>
</file>

<file path=ppt/tags/tag4.xml><?xml version="1.0" encoding="utf-8"?>
<p:tagLst xmlns:a="http://schemas.openxmlformats.org/drawingml/2006/main" xmlns:r="http://schemas.openxmlformats.org/officeDocument/2006/relationships" xmlns:p="http://schemas.openxmlformats.org/presentationml/2006/main">
  <p:tag name="TIMING" val="|22.5"/>
</p:tagLst>
</file>

<file path=ppt/tags/tag5.xml><?xml version="1.0" encoding="utf-8"?>
<p:tagLst xmlns:a="http://schemas.openxmlformats.org/drawingml/2006/main" xmlns:r="http://schemas.openxmlformats.org/officeDocument/2006/relationships" xmlns:p="http://schemas.openxmlformats.org/presentationml/2006/main">
  <p:tag name="TIMING" val="|6.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RightStep">
      <a:dk1>
        <a:srgbClr val="000000"/>
      </a:dk1>
      <a:lt1>
        <a:srgbClr val="FFFFFF"/>
      </a:lt1>
      <a:dk2>
        <a:srgbClr val="243141"/>
      </a:dk2>
      <a:lt2>
        <a:srgbClr val="E8E3E2"/>
      </a:lt2>
      <a:accent1>
        <a:srgbClr val="7DA9B1"/>
      </a:accent1>
      <a:accent2>
        <a:srgbClr val="7F98BA"/>
      </a:accent2>
      <a:accent3>
        <a:srgbClr val="9696C6"/>
      </a:accent3>
      <a:accent4>
        <a:srgbClr val="977FBA"/>
      </a:accent4>
      <a:accent5>
        <a:srgbClr val="BD94C5"/>
      </a:accent5>
      <a:accent6>
        <a:srgbClr val="BA7FAB"/>
      </a:accent6>
      <a:hlink>
        <a:srgbClr val="AC7165"/>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340</TotalTime>
  <Words>574</Words>
  <Application>Microsoft Office PowerPoint</Application>
  <PresentationFormat>Widescreen</PresentationFormat>
  <Paragraphs>88</Paragraphs>
  <Slides>30</Slides>
  <Notes>0</Notes>
  <HiddenSlides>0</HiddenSlides>
  <MMClips>34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Georgia Pro Cond Light</vt:lpstr>
      <vt:lpstr>Noto Sans Regular</vt:lpstr>
      <vt:lpstr>Speak Pro</vt:lpstr>
      <vt:lpstr>Wingdings 2</vt:lpstr>
      <vt:lpstr>SlateVTI</vt:lpstr>
      <vt:lpstr>Cloth Folding Mechanism</vt:lpstr>
      <vt:lpstr>Why Machine for folding clothes?</vt:lpstr>
      <vt:lpstr>What goes in :</vt:lpstr>
      <vt:lpstr>What can you fold:</vt:lpstr>
      <vt:lpstr>Basic Idea</vt:lpstr>
      <vt:lpstr>Then...</vt:lpstr>
      <vt:lpstr>The Blueprint :</vt:lpstr>
      <vt:lpstr>Hinge and it’s Components:</vt:lpstr>
      <vt:lpstr>Machine Parts 1</vt:lpstr>
      <vt:lpstr>Machine Parts 2</vt:lpstr>
      <vt:lpstr>Assembled Machine</vt:lpstr>
      <vt:lpstr>Assembled Machine</vt:lpstr>
      <vt:lpstr>Model</vt:lpstr>
      <vt:lpstr>Kinematic Analysis 1</vt:lpstr>
      <vt:lpstr>Kinematic Analysis 2</vt:lpstr>
      <vt:lpstr>Kinematic Analysis 2 contd.</vt:lpstr>
      <vt:lpstr>Spur Gear Properties</vt:lpstr>
      <vt:lpstr>Our Inspiration</vt:lpstr>
      <vt:lpstr>Folding the Tshirt</vt:lpstr>
      <vt:lpstr>Folding the Horizontal Flippers(Tshirt)</vt:lpstr>
      <vt:lpstr>Folding the Vertical Flipper</vt:lpstr>
      <vt:lpstr>Folding Pants</vt:lpstr>
      <vt:lpstr>Folding the Horizontal Flippers</vt:lpstr>
      <vt:lpstr>Folding The Vertical Flipper</vt:lpstr>
      <vt:lpstr>Pros and Cons</vt:lpstr>
      <vt:lpstr>To make a real world model</vt:lpstr>
      <vt:lpstr>Also….</vt:lpstr>
      <vt:lpstr>Note</vt:lpstr>
      <vt:lpstr>Concept Model of further Condensing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Clothe Folding Mechanism</dc:title>
  <dc:creator>YUG NAINESHKUMAR KANSARA</dc:creator>
  <cp:lastModifiedBy>YUG NAINESHKUMAR KANSARA</cp:lastModifiedBy>
  <cp:revision>31</cp:revision>
  <dcterms:created xsi:type="dcterms:W3CDTF">2020-05-16T15:13:17Z</dcterms:created>
  <dcterms:modified xsi:type="dcterms:W3CDTF">2020-05-17T11:27:14Z</dcterms:modified>
</cp:coreProperties>
</file>